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4" r:id="rId1"/>
  </p:sldMasterIdLst>
  <p:sldIdLst>
    <p:sldId id="273" r:id="rId2"/>
    <p:sldId id="268" r:id="rId3"/>
    <p:sldId id="269" r:id="rId4"/>
    <p:sldId id="267" r:id="rId5"/>
    <p:sldId id="270" r:id="rId6"/>
    <p:sldId id="266" r:id="rId7"/>
    <p:sldId id="274" r:id="rId8"/>
    <p:sldId id="290" r:id="rId9"/>
    <p:sldId id="291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61" r:id="rId25"/>
    <p:sldId id="271" r:id="rId26"/>
    <p:sldId id="264" r:id="rId27"/>
    <p:sldId id="272" r:id="rId28"/>
    <p:sldId id="292" r:id="rId29"/>
    <p:sldId id="29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4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A39E52-A659-4A9F-8C19-DDCB5C5CB945}" type="doc">
      <dgm:prSet loTypeId="urn:diagrams.loki3.com/VaryingWidthList" loCatId="list" qsTypeId="urn:microsoft.com/office/officeart/2005/8/quickstyle/simple1" qsCatId="simple" csTypeId="urn:microsoft.com/office/officeart/2005/8/colors/colorful3" csCatId="colorful" phldr="1"/>
      <dgm:spPr/>
    </dgm:pt>
    <dgm:pt modelId="{8D24BE46-F10F-4207-8497-69D1E672609F}">
      <dgm:prSet phldrT="[Text]"/>
      <dgm:spPr/>
      <dgm:t>
        <a:bodyPr/>
        <a:lstStyle/>
        <a:p>
          <a:r>
            <a:rPr lang="en-CA" dirty="0" err="1"/>
            <a:t>Protocole</a:t>
          </a:r>
          <a:r>
            <a:rPr lang="en-CA" dirty="0"/>
            <a:t> application</a:t>
          </a:r>
        </a:p>
      </dgm:t>
    </dgm:pt>
    <dgm:pt modelId="{206CCE39-F2F5-4298-871D-2F38D2E4BC33}" type="parTrans" cxnId="{1F915A4D-B9FC-4318-823F-F36F3FBCC497}">
      <dgm:prSet/>
      <dgm:spPr/>
      <dgm:t>
        <a:bodyPr/>
        <a:lstStyle/>
        <a:p>
          <a:endParaRPr lang="en-CA"/>
        </a:p>
      </dgm:t>
    </dgm:pt>
    <dgm:pt modelId="{041CAF91-05C1-487E-BA01-78102BCCC89E}" type="sibTrans" cxnId="{1F915A4D-B9FC-4318-823F-F36F3FBCC497}">
      <dgm:prSet/>
      <dgm:spPr/>
      <dgm:t>
        <a:bodyPr/>
        <a:lstStyle/>
        <a:p>
          <a:endParaRPr lang="en-CA"/>
        </a:p>
      </dgm:t>
    </dgm:pt>
    <dgm:pt modelId="{A7011F2A-37A5-4CC1-BA16-320E874C87D9}">
      <dgm:prSet phldrT="[Text]"/>
      <dgm:spPr/>
      <dgm:t>
        <a:bodyPr/>
        <a:lstStyle/>
        <a:p>
          <a:r>
            <a:rPr lang="en-CA" dirty="0" err="1"/>
            <a:t>Vitual</a:t>
          </a:r>
          <a:r>
            <a:rPr lang="en-CA" dirty="0"/>
            <a:t> UART</a:t>
          </a:r>
        </a:p>
      </dgm:t>
    </dgm:pt>
    <dgm:pt modelId="{774253F9-ADE8-4E39-95CD-B852E82D9438}" type="parTrans" cxnId="{92C4450B-9C3A-4272-857F-3F1220BE9606}">
      <dgm:prSet/>
      <dgm:spPr/>
      <dgm:t>
        <a:bodyPr/>
        <a:lstStyle/>
        <a:p>
          <a:endParaRPr lang="en-CA"/>
        </a:p>
      </dgm:t>
    </dgm:pt>
    <dgm:pt modelId="{0CC480B0-F143-4299-BF35-7E779B6F74DA}" type="sibTrans" cxnId="{92C4450B-9C3A-4272-857F-3F1220BE9606}">
      <dgm:prSet/>
      <dgm:spPr/>
      <dgm:t>
        <a:bodyPr/>
        <a:lstStyle/>
        <a:p>
          <a:endParaRPr lang="en-CA"/>
        </a:p>
      </dgm:t>
    </dgm:pt>
    <dgm:pt modelId="{4DC34184-FE38-4194-BC17-A455446A5982}">
      <dgm:prSet phldrT="[Text]"/>
      <dgm:spPr/>
      <dgm:t>
        <a:bodyPr/>
        <a:lstStyle/>
        <a:p>
          <a:r>
            <a:rPr lang="en-CA" dirty="0"/>
            <a:t>USB </a:t>
          </a:r>
        </a:p>
      </dgm:t>
    </dgm:pt>
    <dgm:pt modelId="{D3F561D7-021E-46C2-B1C1-8B346774738C}" type="parTrans" cxnId="{53F01F58-737C-4E3A-BB78-4612027A5E8A}">
      <dgm:prSet/>
      <dgm:spPr/>
      <dgm:t>
        <a:bodyPr/>
        <a:lstStyle/>
        <a:p>
          <a:endParaRPr lang="en-CA"/>
        </a:p>
      </dgm:t>
    </dgm:pt>
    <dgm:pt modelId="{EA3112B1-34AD-4E34-ADFC-2E99640B6168}" type="sibTrans" cxnId="{53F01F58-737C-4E3A-BB78-4612027A5E8A}">
      <dgm:prSet/>
      <dgm:spPr/>
      <dgm:t>
        <a:bodyPr/>
        <a:lstStyle/>
        <a:p>
          <a:endParaRPr lang="en-CA"/>
        </a:p>
      </dgm:t>
    </dgm:pt>
    <dgm:pt modelId="{08AAF058-4C47-43E0-AAC5-F42420300B81}" type="pres">
      <dgm:prSet presAssocID="{E0A39E52-A659-4A9F-8C19-DDCB5C5CB945}" presName="Name0" presStyleCnt="0">
        <dgm:presLayoutVars>
          <dgm:resizeHandles/>
        </dgm:presLayoutVars>
      </dgm:prSet>
      <dgm:spPr/>
    </dgm:pt>
    <dgm:pt modelId="{E885F5AA-703D-4B6E-8E68-2C0F430C980B}" type="pres">
      <dgm:prSet presAssocID="{8D24BE46-F10F-4207-8497-69D1E672609F}" presName="text" presStyleLbl="node1" presStyleIdx="0" presStyleCnt="3">
        <dgm:presLayoutVars>
          <dgm:bulletEnabled val="1"/>
        </dgm:presLayoutVars>
      </dgm:prSet>
      <dgm:spPr/>
    </dgm:pt>
    <dgm:pt modelId="{4FE32402-E3FE-461C-8008-5546F6067B25}" type="pres">
      <dgm:prSet presAssocID="{041CAF91-05C1-487E-BA01-78102BCCC89E}" presName="space" presStyleCnt="0"/>
      <dgm:spPr/>
    </dgm:pt>
    <dgm:pt modelId="{38778E45-4043-480B-8396-486A342B2C32}" type="pres">
      <dgm:prSet presAssocID="{A7011F2A-37A5-4CC1-BA16-320E874C87D9}" presName="text" presStyleLbl="node1" presStyleIdx="1" presStyleCnt="3">
        <dgm:presLayoutVars>
          <dgm:bulletEnabled val="1"/>
        </dgm:presLayoutVars>
      </dgm:prSet>
      <dgm:spPr/>
    </dgm:pt>
    <dgm:pt modelId="{FE28ADE3-0C6B-4826-BD94-F7142EB8F25B}" type="pres">
      <dgm:prSet presAssocID="{0CC480B0-F143-4299-BF35-7E779B6F74DA}" presName="space" presStyleCnt="0"/>
      <dgm:spPr/>
    </dgm:pt>
    <dgm:pt modelId="{E858CC1B-228A-4E37-9049-03FF4CF8C9CB}" type="pres">
      <dgm:prSet presAssocID="{4DC34184-FE38-4194-BC17-A455446A5982}" presName="text" presStyleLbl="node1" presStyleIdx="2" presStyleCnt="3">
        <dgm:presLayoutVars>
          <dgm:bulletEnabled val="1"/>
        </dgm:presLayoutVars>
      </dgm:prSet>
      <dgm:spPr/>
    </dgm:pt>
  </dgm:ptLst>
  <dgm:cxnLst>
    <dgm:cxn modelId="{92C4450B-9C3A-4272-857F-3F1220BE9606}" srcId="{E0A39E52-A659-4A9F-8C19-DDCB5C5CB945}" destId="{A7011F2A-37A5-4CC1-BA16-320E874C87D9}" srcOrd="1" destOrd="0" parTransId="{774253F9-ADE8-4E39-95CD-B852E82D9438}" sibTransId="{0CC480B0-F143-4299-BF35-7E779B6F74DA}"/>
    <dgm:cxn modelId="{F6168428-80F4-4ACF-B459-9E45BCCF0DF1}" type="presOf" srcId="{8D24BE46-F10F-4207-8497-69D1E672609F}" destId="{E885F5AA-703D-4B6E-8E68-2C0F430C980B}" srcOrd="0" destOrd="0" presId="urn:diagrams.loki3.com/VaryingWidthList"/>
    <dgm:cxn modelId="{0788FC3C-D71D-40F8-AE53-A3FF95AD7DC8}" type="presOf" srcId="{A7011F2A-37A5-4CC1-BA16-320E874C87D9}" destId="{38778E45-4043-480B-8396-486A342B2C32}" srcOrd="0" destOrd="0" presId="urn:diagrams.loki3.com/VaryingWidthList"/>
    <dgm:cxn modelId="{1F915A4D-B9FC-4318-823F-F36F3FBCC497}" srcId="{E0A39E52-A659-4A9F-8C19-DDCB5C5CB945}" destId="{8D24BE46-F10F-4207-8497-69D1E672609F}" srcOrd="0" destOrd="0" parTransId="{206CCE39-F2F5-4298-871D-2F38D2E4BC33}" sibTransId="{041CAF91-05C1-487E-BA01-78102BCCC89E}"/>
    <dgm:cxn modelId="{53F01F58-737C-4E3A-BB78-4612027A5E8A}" srcId="{E0A39E52-A659-4A9F-8C19-DDCB5C5CB945}" destId="{4DC34184-FE38-4194-BC17-A455446A5982}" srcOrd="2" destOrd="0" parTransId="{D3F561D7-021E-46C2-B1C1-8B346774738C}" sibTransId="{EA3112B1-34AD-4E34-ADFC-2E99640B6168}"/>
    <dgm:cxn modelId="{B5774F97-E9EC-4432-A5BA-2DFD37FAE1C1}" type="presOf" srcId="{4DC34184-FE38-4194-BC17-A455446A5982}" destId="{E858CC1B-228A-4E37-9049-03FF4CF8C9CB}" srcOrd="0" destOrd="0" presId="urn:diagrams.loki3.com/VaryingWidthList"/>
    <dgm:cxn modelId="{4D0353D7-FDC4-4AD6-87A1-A14E7A75E94D}" type="presOf" srcId="{E0A39E52-A659-4A9F-8C19-DDCB5C5CB945}" destId="{08AAF058-4C47-43E0-AAC5-F42420300B81}" srcOrd="0" destOrd="0" presId="urn:diagrams.loki3.com/VaryingWidthList"/>
    <dgm:cxn modelId="{D5310C86-6353-4762-B285-84038C4D4B29}" type="presParOf" srcId="{08AAF058-4C47-43E0-AAC5-F42420300B81}" destId="{E885F5AA-703D-4B6E-8E68-2C0F430C980B}" srcOrd="0" destOrd="0" presId="urn:diagrams.loki3.com/VaryingWidthList"/>
    <dgm:cxn modelId="{4BD684E0-D3AA-4228-9808-BE54B05FEDB2}" type="presParOf" srcId="{08AAF058-4C47-43E0-AAC5-F42420300B81}" destId="{4FE32402-E3FE-461C-8008-5546F6067B25}" srcOrd="1" destOrd="0" presId="urn:diagrams.loki3.com/VaryingWidthList"/>
    <dgm:cxn modelId="{0FE76B03-5762-47CF-848B-959208704AEF}" type="presParOf" srcId="{08AAF058-4C47-43E0-AAC5-F42420300B81}" destId="{38778E45-4043-480B-8396-486A342B2C32}" srcOrd="2" destOrd="0" presId="urn:diagrams.loki3.com/VaryingWidthList"/>
    <dgm:cxn modelId="{901E3511-3BC9-425A-8A83-3811BE0CF5AE}" type="presParOf" srcId="{08AAF058-4C47-43E0-AAC5-F42420300B81}" destId="{FE28ADE3-0C6B-4826-BD94-F7142EB8F25B}" srcOrd="3" destOrd="0" presId="urn:diagrams.loki3.com/VaryingWidthList"/>
    <dgm:cxn modelId="{E1728404-6A37-4665-AAD4-85A07D28A1E2}" type="presParOf" srcId="{08AAF058-4C47-43E0-AAC5-F42420300B81}" destId="{E858CC1B-228A-4E37-9049-03FF4CF8C9CB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A39E52-A659-4A9F-8C19-DDCB5C5CB945}" type="doc">
      <dgm:prSet loTypeId="urn:diagrams.loki3.com/VaryingWidthList" loCatId="list" qsTypeId="urn:microsoft.com/office/officeart/2005/8/quickstyle/simple1" qsCatId="simple" csTypeId="urn:microsoft.com/office/officeart/2005/8/colors/colorful3" csCatId="colorful" phldr="1"/>
      <dgm:spPr/>
    </dgm:pt>
    <dgm:pt modelId="{8D24BE46-F10F-4207-8497-69D1E672609F}">
      <dgm:prSet phldrT="[Text]"/>
      <dgm:spPr/>
      <dgm:t>
        <a:bodyPr/>
        <a:lstStyle/>
        <a:p>
          <a:r>
            <a:rPr lang="en-CA" dirty="0" err="1"/>
            <a:t>Protocole</a:t>
          </a:r>
          <a:r>
            <a:rPr lang="en-CA" dirty="0"/>
            <a:t> application</a:t>
          </a:r>
        </a:p>
      </dgm:t>
    </dgm:pt>
    <dgm:pt modelId="{206CCE39-F2F5-4298-871D-2F38D2E4BC33}" type="parTrans" cxnId="{1F915A4D-B9FC-4318-823F-F36F3FBCC497}">
      <dgm:prSet/>
      <dgm:spPr/>
      <dgm:t>
        <a:bodyPr/>
        <a:lstStyle/>
        <a:p>
          <a:endParaRPr lang="en-CA"/>
        </a:p>
      </dgm:t>
    </dgm:pt>
    <dgm:pt modelId="{041CAF91-05C1-487E-BA01-78102BCCC89E}" type="sibTrans" cxnId="{1F915A4D-B9FC-4318-823F-F36F3FBCC497}">
      <dgm:prSet/>
      <dgm:spPr/>
      <dgm:t>
        <a:bodyPr/>
        <a:lstStyle/>
        <a:p>
          <a:endParaRPr lang="en-CA"/>
        </a:p>
      </dgm:t>
    </dgm:pt>
    <dgm:pt modelId="{A7011F2A-37A5-4CC1-BA16-320E874C87D9}">
      <dgm:prSet phldrT="[Text]"/>
      <dgm:spPr/>
      <dgm:t>
        <a:bodyPr/>
        <a:lstStyle/>
        <a:p>
          <a:r>
            <a:rPr lang="en-CA" dirty="0"/>
            <a:t>Atmel PHY</a:t>
          </a:r>
        </a:p>
      </dgm:t>
    </dgm:pt>
    <dgm:pt modelId="{774253F9-ADE8-4E39-95CD-B852E82D9438}" type="parTrans" cxnId="{92C4450B-9C3A-4272-857F-3F1220BE9606}">
      <dgm:prSet/>
      <dgm:spPr/>
      <dgm:t>
        <a:bodyPr/>
        <a:lstStyle/>
        <a:p>
          <a:endParaRPr lang="en-CA"/>
        </a:p>
      </dgm:t>
    </dgm:pt>
    <dgm:pt modelId="{0CC480B0-F143-4299-BF35-7E779B6F74DA}" type="sibTrans" cxnId="{92C4450B-9C3A-4272-857F-3F1220BE9606}">
      <dgm:prSet/>
      <dgm:spPr/>
      <dgm:t>
        <a:bodyPr/>
        <a:lstStyle/>
        <a:p>
          <a:endParaRPr lang="en-CA"/>
        </a:p>
      </dgm:t>
    </dgm:pt>
    <dgm:pt modelId="{8F1E44D9-C901-4814-997E-6CFCD7FF4C0E}">
      <dgm:prSet phldrT="[Text]"/>
      <dgm:spPr/>
      <dgm:t>
        <a:bodyPr/>
        <a:lstStyle/>
        <a:p>
          <a:r>
            <a:rPr lang="en-CA" dirty="0"/>
            <a:t>Atmel HAL</a:t>
          </a:r>
        </a:p>
      </dgm:t>
    </dgm:pt>
    <dgm:pt modelId="{547A4CE2-F043-4FCE-8DA0-1D671E1D9629}" type="parTrans" cxnId="{DEBD007F-617F-4557-BFC6-75A5FA4DE48E}">
      <dgm:prSet/>
      <dgm:spPr/>
      <dgm:t>
        <a:bodyPr/>
        <a:lstStyle/>
        <a:p>
          <a:endParaRPr lang="en-CA"/>
        </a:p>
      </dgm:t>
    </dgm:pt>
    <dgm:pt modelId="{76CF8424-5726-40BF-8745-F83A0768C07D}" type="sibTrans" cxnId="{DEBD007F-617F-4557-BFC6-75A5FA4DE48E}">
      <dgm:prSet/>
      <dgm:spPr/>
      <dgm:t>
        <a:bodyPr/>
        <a:lstStyle/>
        <a:p>
          <a:endParaRPr lang="en-CA"/>
        </a:p>
      </dgm:t>
    </dgm:pt>
    <dgm:pt modelId="{77EE87AA-C3D1-4BE4-A9B3-55AF5EFE083D}">
      <dgm:prSet phldrT="[Text]"/>
      <dgm:spPr/>
      <dgm:t>
        <a:bodyPr/>
        <a:lstStyle/>
        <a:p>
          <a:r>
            <a:rPr lang="en-CA" dirty="0" err="1"/>
            <a:t>Antennes</a:t>
          </a:r>
          <a:r>
            <a:rPr lang="en-CA" dirty="0"/>
            <a:t> ISM</a:t>
          </a:r>
        </a:p>
      </dgm:t>
    </dgm:pt>
    <dgm:pt modelId="{0CFEB127-D217-428C-82C6-06B926130811}" type="parTrans" cxnId="{B84B3A12-FCCA-4078-8F13-6E029028201D}">
      <dgm:prSet/>
      <dgm:spPr/>
      <dgm:t>
        <a:bodyPr/>
        <a:lstStyle/>
        <a:p>
          <a:endParaRPr lang="en-CA"/>
        </a:p>
      </dgm:t>
    </dgm:pt>
    <dgm:pt modelId="{A6E72664-4E91-4FD6-993F-D849E2FB9430}" type="sibTrans" cxnId="{B84B3A12-FCCA-4078-8F13-6E029028201D}">
      <dgm:prSet/>
      <dgm:spPr/>
      <dgm:t>
        <a:bodyPr/>
        <a:lstStyle/>
        <a:p>
          <a:endParaRPr lang="en-CA"/>
        </a:p>
      </dgm:t>
    </dgm:pt>
    <dgm:pt modelId="{B18C9F82-CF51-41CF-997C-091463BC0567}">
      <dgm:prSet phldrT="[Text]"/>
      <dgm:spPr/>
      <dgm:t>
        <a:bodyPr/>
        <a:lstStyle/>
        <a:p>
          <a:r>
            <a:rPr lang="en-CA" dirty="0"/>
            <a:t>Atmel NWK</a:t>
          </a:r>
        </a:p>
      </dgm:t>
    </dgm:pt>
    <dgm:pt modelId="{0EF532C8-1F15-4131-963D-3A956ED324A3}" type="parTrans" cxnId="{D800B6DA-963A-478A-B187-A6E1705EB9A4}">
      <dgm:prSet/>
      <dgm:spPr/>
      <dgm:t>
        <a:bodyPr/>
        <a:lstStyle/>
        <a:p>
          <a:endParaRPr lang="en-CA"/>
        </a:p>
      </dgm:t>
    </dgm:pt>
    <dgm:pt modelId="{91CDD3A7-81AF-481D-891D-4EEADBFF2828}" type="sibTrans" cxnId="{D800B6DA-963A-478A-B187-A6E1705EB9A4}">
      <dgm:prSet/>
      <dgm:spPr/>
      <dgm:t>
        <a:bodyPr/>
        <a:lstStyle/>
        <a:p>
          <a:endParaRPr lang="en-CA"/>
        </a:p>
      </dgm:t>
    </dgm:pt>
    <dgm:pt modelId="{08AAF058-4C47-43E0-AAC5-F42420300B81}" type="pres">
      <dgm:prSet presAssocID="{E0A39E52-A659-4A9F-8C19-DDCB5C5CB945}" presName="Name0" presStyleCnt="0">
        <dgm:presLayoutVars>
          <dgm:resizeHandles/>
        </dgm:presLayoutVars>
      </dgm:prSet>
      <dgm:spPr/>
    </dgm:pt>
    <dgm:pt modelId="{E885F5AA-703D-4B6E-8E68-2C0F430C980B}" type="pres">
      <dgm:prSet presAssocID="{8D24BE46-F10F-4207-8497-69D1E672609F}" presName="text" presStyleLbl="node1" presStyleIdx="0" presStyleCnt="5">
        <dgm:presLayoutVars>
          <dgm:bulletEnabled val="1"/>
        </dgm:presLayoutVars>
      </dgm:prSet>
      <dgm:spPr/>
    </dgm:pt>
    <dgm:pt modelId="{4FE32402-E3FE-461C-8008-5546F6067B25}" type="pres">
      <dgm:prSet presAssocID="{041CAF91-05C1-487E-BA01-78102BCCC89E}" presName="space" presStyleCnt="0"/>
      <dgm:spPr/>
    </dgm:pt>
    <dgm:pt modelId="{909366D7-812F-439F-AF80-B3B98B0A6628}" type="pres">
      <dgm:prSet presAssocID="{B18C9F82-CF51-41CF-997C-091463BC0567}" presName="text" presStyleLbl="node1" presStyleIdx="1" presStyleCnt="5">
        <dgm:presLayoutVars>
          <dgm:bulletEnabled val="1"/>
        </dgm:presLayoutVars>
      </dgm:prSet>
      <dgm:spPr/>
    </dgm:pt>
    <dgm:pt modelId="{ADD0C135-4D7C-46AF-A41D-40A3F0D3B211}" type="pres">
      <dgm:prSet presAssocID="{91CDD3A7-81AF-481D-891D-4EEADBFF2828}" presName="space" presStyleCnt="0"/>
      <dgm:spPr/>
    </dgm:pt>
    <dgm:pt modelId="{38778E45-4043-480B-8396-486A342B2C32}" type="pres">
      <dgm:prSet presAssocID="{A7011F2A-37A5-4CC1-BA16-320E874C87D9}" presName="text" presStyleLbl="node1" presStyleIdx="2" presStyleCnt="5">
        <dgm:presLayoutVars>
          <dgm:bulletEnabled val="1"/>
        </dgm:presLayoutVars>
      </dgm:prSet>
      <dgm:spPr/>
    </dgm:pt>
    <dgm:pt modelId="{F368F742-EA28-46BC-8F37-9FF60A50EAAD}" type="pres">
      <dgm:prSet presAssocID="{0CC480B0-F143-4299-BF35-7E779B6F74DA}" presName="space" presStyleCnt="0"/>
      <dgm:spPr/>
    </dgm:pt>
    <dgm:pt modelId="{2B769166-BA78-4536-BC03-924C18A3A157}" type="pres">
      <dgm:prSet presAssocID="{8F1E44D9-C901-4814-997E-6CFCD7FF4C0E}" presName="text" presStyleLbl="node1" presStyleIdx="3" presStyleCnt="5">
        <dgm:presLayoutVars>
          <dgm:bulletEnabled val="1"/>
        </dgm:presLayoutVars>
      </dgm:prSet>
      <dgm:spPr/>
    </dgm:pt>
    <dgm:pt modelId="{CB48EB71-2F38-4E50-B416-B2C0F9175E07}" type="pres">
      <dgm:prSet presAssocID="{76CF8424-5726-40BF-8745-F83A0768C07D}" presName="space" presStyleCnt="0"/>
      <dgm:spPr/>
    </dgm:pt>
    <dgm:pt modelId="{079391C1-FB94-46CC-873B-432DD12B565A}" type="pres">
      <dgm:prSet presAssocID="{77EE87AA-C3D1-4BE4-A9B3-55AF5EFE083D}" presName="text" presStyleLbl="node1" presStyleIdx="4" presStyleCnt="5">
        <dgm:presLayoutVars>
          <dgm:bulletEnabled val="1"/>
        </dgm:presLayoutVars>
      </dgm:prSet>
      <dgm:spPr/>
    </dgm:pt>
  </dgm:ptLst>
  <dgm:cxnLst>
    <dgm:cxn modelId="{92C4450B-9C3A-4272-857F-3F1220BE9606}" srcId="{E0A39E52-A659-4A9F-8C19-DDCB5C5CB945}" destId="{A7011F2A-37A5-4CC1-BA16-320E874C87D9}" srcOrd="2" destOrd="0" parTransId="{774253F9-ADE8-4E39-95CD-B852E82D9438}" sibTransId="{0CC480B0-F143-4299-BF35-7E779B6F74DA}"/>
    <dgm:cxn modelId="{B84B3A12-FCCA-4078-8F13-6E029028201D}" srcId="{E0A39E52-A659-4A9F-8C19-DDCB5C5CB945}" destId="{77EE87AA-C3D1-4BE4-A9B3-55AF5EFE083D}" srcOrd="4" destOrd="0" parTransId="{0CFEB127-D217-428C-82C6-06B926130811}" sibTransId="{A6E72664-4E91-4FD6-993F-D849E2FB9430}"/>
    <dgm:cxn modelId="{F6168428-80F4-4ACF-B459-9E45BCCF0DF1}" type="presOf" srcId="{8D24BE46-F10F-4207-8497-69D1E672609F}" destId="{E885F5AA-703D-4B6E-8E68-2C0F430C980B}" srcOrd="0" destOrd="0" presId="urn:diagrams.loki3.com/VaryingWidthList"/>
    <dgm:cxn modelId="{0788FC3C-D71D-40F8-AE53-A3FF95AD7DC8}" type="presOf" srcId="{A7011F2A-37A5-4CC1-BA16-320E874C87D9}" destId="{38778E45-4043-480B-8396-486A342B2C32}" srcOrd="0" destOrd="0" presId="urn:diagrams.loki3.com/VaryingWidthList"/>
    <dgm:cxn modelId="{0B02D96A-FE56-41C0-B587-F7CDB2E9AB89}" type="presOf" srcId="{B18C9F82-CF51-41CF-997C-091463BC0567}" destId="{909366D7-812F-439F-AF80-B3B98B0A6628}" srcOrd="0" destOrd="0" presId="urn:diagrams.loki3.com/VaryingWidthList"/>
    <dgm:cxn modelId="{1F915A4D-B9FC-4318-823F-F36F3FBCC497}" srcId="{E0A39E52-A659-4A9F-8C19-DDCB5C5CB945}" destId="{8D24BE46-F10F-4207-8497-69D1E672609F}" srcOrd="0" destOrd="0" parTransId="{206CCE39-F2F5-4298-871D-2F38D2E4BC33}" sibTransId="{041CAF91-05C1-487E-BA01-78102BCCC89E}"/>
    <dgm:cxn modelId="{DEBD007F-617F-4557-BFC6-75A5FA4DE48E}" srcId="{E0A39E52-A659-4A9F-8C19-DDCB5C5CB945}" destId="{8F1E44D9-C901-4814-997E-6CFCD7FF4C0E}" srcOrd="3" destOrd="0" parTransId="{547A4CE2-F043-4FCE-8DA0-1D671E1D9629}" sibTransId="{76CF8424-5726-40BF-8745-F83A0768C07D}"/>
    <dgm:cxn modelId="{E8FD3EB7-B21C-49E7-AF97-54AA2821B452}" type="presOf" srcId="{8F1E44D9-C901-4814-997E-6CFCD7FF4C0E}" destId="{2B769166-BA78-4536-BC03-924C18A3A157}" srcOrd="0" destOrd="0" presId="urn:diagrams.loki3.com/VaryingWidthList"/>
    <dgm:cxn modelId="{54BA51C3-36B8-4F0C-A4C0-D50B383BFBD3}" type="presOf" srcId="{77EE87AA-C3D1-4BE4-A9B3-55AF5EFE083D}" destId="{079391C1-FB94-46CC-873B-432DD12B565A}" srcOrd="0" destOrd="0" presId="urn:diagrams.loki3.com/VaryingWidthList"/>
    <dgm:cxn modelId="{4D0353D7-FDC4-4AD6-87A1-A14E7A75E94D}" type="presOf" srcId="{E0A39E52-A659-4A9F-8C19-DDCB5C5CB945}" destId="{08AAF058-4C47-43E0-AAC5-F42420300B81}" srcOrd="0" destOrd="0" presId="urn:diagrams.loki3.com/VaryingWidthList"/>
    <dgm:cxn modelId="{D800B6DA-963A-478A-B187-A6E1705EB9A4}" srcId="{E0A39E52-A659-4A9F-8C19-DDCB5C5CB945}" destId="{B18C9F82-CF51-41CF-997C-091463BC0567}" srcOrd="1" destOrd="0" parTransId="{0EF532C8-1F15-4131-963D-3A956ED324A3}" sibTransId="{91CDD3A7-81AF-481D-891D-4EEADBFF2828}"/>
    <dgm:cxn modelId="{D5310C86-6353-4762-B285-84038C4D4B29}" type="presParOf" srcId="{08AAF058-4C47-43E0-AAC5-F42420300B81}" destId="{E885F5AA-703D-4B6E-8E68-2C0F430C980B}" srcOrd="0" destOrd="0" presId="urn:diagrams.loki3.com/VaryingWidthList"/>
    <dgm:cxn modelId="{4BD684E0-D3AA-4228-9808-BE54B05FEDB2}" type="presParOf" srcId="{08AAF058-4C47-43E0-AAC5-F42420300B81}" destId="{4FE32402-E3FE-461C-8008-5546F6067B25}" srcOrd="1" destOrd="0" presId="urn:diagrams.loki3.com/VaryingWidthList"/>
    <dgm:cxn modelId="{16EC9D1F-BFAB-46CD-BC14-0A6F7DDFF39B}" type="presParOf" srcId="{08AAF058-4C47-43E0-AAC5-F42420300B81}" destId="{909366D7-812F-439F-AF80-B3B98B0A6628}" srcOrd="2" destOrd="0" presId="urn:diagrams.loki3.com/VaryingWidthList"/>
    <dgm:cxn modelId="{D7FF7DF4-C582-4DC5-BB12-86D9668D5428}" type="presParOf" srcId="{08AAF058-4C47-43E0-AAC5-F42420300B81}" destId="{ADD0C135-4D7C-46AF-A41D-40A3F0D3B211}" srcOrd="3" destOrd="0" presId="urn:diagrams.loki3.com/VaryingWidthList"/>
    <dgm:cxn modelId="{0FE76B03-5762-47CF-848B-959208704AEF}" type="presParOf" srcId="{08AAF058-4C47-43E0-AAC5-F42420300B81}" destId="{38778E45-4043-480B-8396-486A342B2C32}" srcOrd="4" destOrd="0" presId="urn:diagrams.loki3.com/VaryingWidthList"/>
    <dgm:cxn modelId="{7220C9D1-DF71-42D0-AB1C-4210367D1AF2}" type="presParOf" srcId="{08AAF058-4C47-43E0-AAC5-F42420300B81}" destId="{F368F742-EA28-46BC-8F37-9FF60A50EAAD}" srcOrd="5" destOrd="0" presId="urn:diagrams.loki3.com/VaryingWidthList"/>
    <dgm:cxn modelId="{B9225C21-0460-45C5-B42E-6D1A8897D8E2}" type="presParOf" srcId="{08AAF058-4C47-43E0-AAC5-F42420300B81}" destId="{2B769166-BA78-4536-BC03-924C18A3A157}" srcOrd="6" destOrd="0" presId="urn:diagrams.loki3.com/VaryingWidthList"/>
    <dgm:cxn modelId="{53B44664-2CCA-45F7-9DE3-A81F942304B9}" type="presParOf" srcId="{08AAF058-4C47-43E0-AAC5-F42420300B81}" destId="{CB48EB71-2F38-4E50-B416-B2C0F9175E07}" srcOrd="7" destOrd="0" presId="urn:diagrams.loki3.com/VaryingWidthList"/>
    <dgm:cxn modelId="{32EC79A3-93ED-483C-AC6F-E91D6202D9C5}" type="presParOf" srcId="{08AAF058-4C47-43E0-AAC5-F42420300B81}" destId="{079391C1-FB94-46CC-873B-432DD12B565A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85F5AA-703D-4B6E-8E68-2C0F430C980B}">
      <dsp:nvSpPr>
        <dsp:cNvPr id="0" name=""/>
        <dsp:cNvSpPr/>
      </dsp:nvSpPr>
      <dsp:spPr>
        <a:xfrm>
          <a:off x="21613" y="619"/>
          <a:ext cx="1665000" cy="4088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 err="1"/>
            <a:t>Protocole</a:t>
          </a:r>
          <a:r>
            <a:rPr lang="en-CA" sz="1300" kern="1200" dirty="0"/>
            <a:t> application</a:t>
          </a:r>
        </a:p>
      </dsp:txBody>
      <dsp:txXfrm>
        <a:off x="21613" y="619"/>
        <a:ext cx="1665000" cy="408802"/>
      </dsp:txXfrm>
    </dsp:sp>
    <dsp:sp modelId="{38778E45-4043-480B-8396-486A342B2C32}">
      <dsp:nvSpPr>
        <dsp:cNvPr id="0" name=""/>
        <dsp:cNvSpPr/>
      </dsp:nvSpPr>
      <dsp:spPr>
        <a:xfrm>
          <a:off x="381613" y="429861"/>
          <a:ext cx="945000" cy="408802"/>
        </a:xfrm>
        <a:prstGeom prst="rect">
          <a:avLst/>
        </a:prstGeom>
        <a:solidFill>
          <a:schemeClr val="accent3">
            <a:hueOff val="1150586"/>
            <a:satOff val="-38249"/>
            <a:lumOff val="-372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 err="1"/>
            <a:t>Vitual</a:t>
          </a:r>
          <a:r>
            <a:rPr lang="en-CA" sz="1300" kern="1200" dirty="0"/>
            <a:t> UART</a:t>
          </a:r>
        </a:p>
      </dsp:txBody>
      <dsp:txXfrm>
        <a:off x="381613" y="429861"/>
        <a:ext cx="945000" cy="408802"/>
      </dsp:txXfrm>
    </dsp:sp>
    <dsp:sp modelId="{E858CC1B-228A-4E37-9049-03FF4CF8C9CB}">
      <dsp:nvSpPr>
        <dsp:cNvPr id="0" name=""/>
        <dsp:cNvSpPr/>
      </dsp:nvSpPr>
      <dsp:spPr>
        <a:xfrm>
          <a:off x="494113" y="859103"/>
          <a:ext cx="720000" cy="408802"/>
        </a:xfrm>
        <a:prstGeom prst="rect">
          <a:avLst/>
        </a:prstGeom>
        <a:solidFill>
          <a:schemeClr val="accent3">
            <a:hueOff val="2301173"/>
            <a:satOff val="-76497"/>
            <a:lumOff val="-745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USB </a:t>
          </a:r>
        </a:p>
      </dsp:txBody>
      <dsp:txXfrm>
        <a:off x="494113" y="859103"/>
        <a:ext cx="720000" cy="408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85F5AA-703D-4B6E-8E68-2C0F430C980B}">
      <dsp:nvSpPr>
        <dsp:cNvPr id="0" name=""/>
        <dsp:cNvSpPr/>
      </dsp:nvSpPr>
      <dsp:spPr>
        <a:xfrm>
          <a:off x="24877" y="656"/>
          <a:ext cx="1890000" cy="2870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 err="1"/>
            <a:t>Protocole</a:t>
          </a:r>
          <a:r>
            <a:rPr lang="en-CA" sz="1500" kern="1200" dirty="0"/>
            <a:t> application</a:t>
          </a:r>
        </a:p>
      </dsp:txBody>
      <dsp:txXfrm>
        <a:off x="24877" y="656"/>
        <a:ext cx="1890000" cy="287030"/>
      </dsp:txXfrm>
    </dsp:sp>
    <dsp:sp modelId="{909366D7-812F-439F-AF80-B3B98B0A6628}">
      <dsp:nvSpPr>
        <dsp:cNvPr id="0" name=""/>
        <dsp:cNvSpPr/>
      </dsp:nvSpPr>
      <dsp:spPr>
        <a:xfrm>
          <a:off x="441127" y="302037"/>
          <a:ext cx="1057500" cy="287030"/>
        </a:xfrm>
        <a:prstGeom prst="rect">
          <a:avLst/>
        </a:prstGeom>
        <a:solidFill>
          <a:schemeClr val="accent3">
            <a:hueOff val="575293"/>
            <a:satOff val="-19124"/>
            <a:lumOff val="-186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Atmel NWK</a:t>
          </a:r>
        </a:p>
      </dsp:txBody>
      <dsp:txXfrm>
        <a:off x="441127" y="302037"/>
        <a:ext cx="1057500" cy="287030"/>
      </dsp:txXfrm>
    </dsp:sp>
    <dsp:sp modelId="{38778E45-4043-480B-8396-486A342B2C32}">
      <dsp:nvSpPr>
        <dsp:cNvPr id="0" name=""/>
        <dsp:cNvSpPr/>
      </dsp:nvSpPr>
      <dsp:spPr>
        <a:xfrm>
          <a:off x="463627" y="603419"/>
          <a:ext cx="1012500" cy="287030"/>
        </a:xfrm>
        <a:prstGeom prst="rect">
          <a:avLst/>
        </a:prstGeom>
        <a:solidFill>
          <a:schemeClr val="accent3">
            <a:hueOff val="1150586"/>
            <a:satOff val="-38249"/>
            <a:lumOff val="-372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Atmel PHY</a:t>
          </a:r>
        </a:p>
      </dsp:txBody>
      <dsp:txXfrm>
        <a:off x="463627" y="603419"/>
        <a:ext cx="1012500" cy="287030"/>
      </dsp:txXfrm>
    </dsp:sp>
    <dsp:sp modelId="{2B769166-BA78-4536-BC03-924C18A3A157}">
      <dsp:nvSpPr>
        <dsp:cNvPr id="0" name=""/>
        <dsp:cNvSpPr/>
      </dsp:nvSpPr>
      <dsp:spPr>
        <a:xfrm>
          <a:off x="474877" y="904801"/>
          <a:ext cx="990000" cy="287030"/>
        </a:xfrm>
        <a:prstGeom prst="rect">
          <a:avLst/>
        </a:prstGeom>
        <a:solidFill>
          <a:schemeClr val="accent3">
            <a:hueOff val="1725880"/>
            <a:satOff val="-57373"/>
            <a:lumOff val="-558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Atmel HAL</a:t>
          </a:r>
        </a:p>
      </dsp:txBody>
      <dsp:txXfrm>
        <a:off x="474877" y="904801"/>
        <a:ext cx="990000" cy="287030"/>
      </dsp:txXfrm>
    </dsp:sp>
    <dsp:sp modelId="{079391C1-FB94-46CC-873B-432DD12B565A}">
      <dsp:nvSpPr>
        <dsp:cNvPr id="0" name=""/>
        <dsp:cNvSpPr/>
      </dsp:nvSpPr>
      <dsp:spPr>
        <a:xfrm>
          <a:off x="339877" y="1206182"/>
          <a:ext cx="1260000" cy="287030"/>
        </a:xfrm>
        <a:prstGeom prst="rect">
          <a:avLst/>
        </a:prstGeom>
        <a:solidFill>
          <a:schemeClr val="accent3">
            <a:hueOff val="2301173"/>
            <a:satOff val="-76497"/>
            <a:lumOff val="-745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 err="1"/>
            <a:t>Antennes</a:t>
          </a:r>
          <a:r>
            <a:rPr lang="en-CA" sz="1500" kern="1200" dirty="0"/>
            <a:t> ISM</a:t>
          </a:r>
        </a:p>
      </dsp:txBody>
      <dsp:txXfrm>
        <a:off x="339877" y="1206182"/>
        <a:ext cx="1260000" cy="287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04/12/2018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180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04/12/2018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412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04/12/2018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1436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04/12/2018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6692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04/12/2018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7865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04/12/2018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2004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04/12/2018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358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04/12/2018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701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04/12/2018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3585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04/12/2018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6244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04/12/2018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9456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04/12/2018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89444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04/12/2018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45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04/12/2018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478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04/12/2018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4760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04/12/2018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453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94B64-FE95-4932-92D6-ED0579209990}" type="datetimeFigureOut">
              <a:rPr lang="en-CA" smtClean="0"/>
              <a:t>04/12/2018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344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31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33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32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7F2A-A4F0-438B-8733-4F6DF8FDD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err="1"/>
              <a:t>Présentation</a:t>
            </a:r>
            <a:r>
              <a:rPr lang="en-CA" dirty="0"/>
              <a:t> Finale – P3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B742C-8A68-4BD1-B704-DFB121D8BC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CA" dirty="0"/>
              <a:t>Par :</a:t>
            </a:r>
          </a:p>
          <a:p>
            <a:pPr algn="just"/>
            <a:r>
              <a:rPr lang="en-CA" dirty="0"/>
              <a:t>Amazigh </a:t>
            </a:r>
            <a:r>
              <a:rPr lang="en-CA" dirty="0" err="1"/>
              <a:t>Abibsi</a:t>
            </a:r>
            <a:r>
              <a:rPr lang="en-CA" dirty="0"/>
              <a:t>, Raphael Bouchard, Charles Carignan, Édouard </a:t>
            </a:r>
            <a:r>
              <a:rPr lang="en-CA" dirty="0" err="1"/>
              <a:t>Denommée</a:t>
            </a:r>
            <a:r>
              <a:rPr lang="en-CA" dirty="0"/>
              <a:t>, Jeffrey Fisher, Marc-Antoine Houde et Sébastien Courtois</a:t>
            </a:r>
          </a:p>
          <a:p>
            <a:pPr algn="just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E0F8F-E440-4FA3-8F5C-9AAF745C7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936" y="140677"/>
            <a:ext cx="4960128" cy="365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50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Modem Numérique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94" y="2369596"/>
            <a:ext cx="8915400" cy="3777622"/>
          </a:xfrm>
        </p:spPr>
        <p:txBody>
          <a:bodyPr/>
          <a:lstStyle/>
          <a:p>
            <a:r>
              <a:rPr lang="fr-CA" dirty="0"/>
              <a:t>Mauvais signal souvent causé par des délais</a:t>
            </a:r>
          </a:p>
          <a:p>
            <a:r>
              <a:rPr lang="fr-CA" dirty="0"/>
              <a:t>Utilisation de la librairie DSP </a:t>
            </a:r>
            <a:r>
              <a:rPr lang="fr-CA" dirty="0" err="1"/>
              <a:t>Builder</a:t>
            </a:r>
            <a:r>
              <a:rPr lang="fr-CA" dirty="0"/>
              <a:t> Standard </a:t>
            </a:r>
            <a:r>
              <a:rPr lang="fr-CA" dirty="0" err="1"/>
              <a:t>Blockset</a:t>
            </a:r>
            <a:r>
              <a:rPr lang="fr-CA" dirty="0"/>
              <a:t> uniquement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85800" y="190793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Difficultés rencontrées:</a:t>
            </a:r>
          </a:p>
        </p:txBody>
      </p:sp>
    </p:spTree>
    <p:extLst>
      <p:ext uri="{BB962C8B-B14F-4D97-AF65-F5344CB8AC3E}">
        <p14:creationId xmlns:p14="http://schemas.microsoft.com/office/powerpoint/2010/main" val="3869928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811" y="1904999"/>
            <a:ext cx="8915400" cy="4940194"/>
          </a:xfrm>
        </p:spPr>
        <p:txBody>
          <a:bodyPr>
            <a:normAutofit/>
          </a:bodyPr>
          <a:lstStyle/>
          <a:p>
            <a:r>
              <a:rPr lang="fr-CA" dirty="0"/>
              <a:t>250kHz est la fréquence de transmission des bits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250kHz ÷ 4-bits = 62,5kHz  soit un pulse par symbole</a:t>
            </a:r>
            <a:br>
              <a:rPr lang="fr-CA" dirty="0"/>
            </a:br>
            <a:r>
              <a:rPr lang="fr-CA" dirty="0"/>
              <a:t>100MHz ÷ 62,5kHz = 1600  donc modulo de 1600</a:t>
            </a: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62,5kHz x 32-bits = 2MHz soit un pulse par 32-chips</a:t>
            </a:r>
            <a:br>
              <a:rPr lang="fr-CA" dirty="0"/>
            </a:br>
            <a:r>
              <a:rPr lang="fr-CA" dirty="0"/>
              <a:t>Modulo 50</a:t>
            </a: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2MHz ÷ 2 rails = 1MHz par rail, chips divisé en 2 rails</a:t>
            </a:r>
            <a:br>
              <a:rPr lang="fr-CA" dirty="0"/>
            </a:br>
            <a:r>
              <a:rPr lang="fr-CA" dirty="0"/>
              <a:t>Modulo 100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18" y="1905000"/>
            <a:ext cx="1277393" cy="4940193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50176" y="1264555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Calculs</a:t>
            </a:r>
            <a:r>
              <a:rPr lang="en-CA" sz="2400" dirty="0"/>
              <a:t> des </a:t>
            </a:r>
            <a:r>
              <a:rPr lang="en-CA" sz="2400" dirty="0" err="1"/>
              <a:t>horloges</a:t>
            </a:r>
            <a:r>
              <a:rPr lang="en-CA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1441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26459" y="1726220"/>
                <a:ext cx="8915400" cy="377762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fr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fr-CA" dirty="0"/>
              </a:p>
              <a:p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fr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−4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fr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=2 </m:t>
                    </m:r>
                    <m:r>
                      <m:rPr>
                        <m:sty m:val="p"/>
                      </m:rPr>
                      <a:rPr lang="fr-CA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fr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= −1</m:t>
                    </m:r>
                  </m:oMath>
                </a14:m>
                <a:endParaRPr lang="fr-CA" dirty="0"/>
              </a:p>
              <a:p>
                <a:endParaRPr lang="fr-CA" dirty="0"/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6459" y="1726220"/>
                <a:ext cx="8915400" cy="3777622"/>
              </a:xfrm>
              <a:blipFill>
                <a:blip r:embed="rId2"/>
                <a:stretch>
                  <a:fillRect l="-4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23047" y="1264555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Calculs</a:t>
            </a:r>
            <a:r>
              <a:rPr lang="en-CA" sz="2400" dirty="0"/>
              <a:t> des sinus (</a:t>
            </a:r>
            <a:r>
              <a:rPr lang="en-CA" sz="2400" dirty="0" err="1"/>
              <a:t>vecteurs</a:t>
            </a:r>
            <a:r>
              <a:rPr lang="en-CA" sz="2400" dirty="0"/>
              <a:t> </a:t>
            </a:r>
            <a:r>
              <a:rPr lang="en-CA" sz="2400" dirty="0" err="1"/>
              <a:t>tournants</a:t>
            </a:r>
            <a:r>
              <a:rPr lang="en-CA" sz="2400" dirty="0"/>
              <a:t>):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37" y="3797963"/>
            <a:ext cx="10238946" cy="29502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645" y="1292926"/>
            <a:ext cx="4049238" cy="25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64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1" y="1726221"/>
                <a:ext cx="9179235" cy="4852710"/>
              </a:xfrm>
            </p:spPr>
            <p:txBody>
              <a:bodyPr>
                <a:normAutofit/>
              </a:bodyPr>
              <a:lstStyle/>
              <a:p>
                <a:r>
                  <a:rPr lang="fr-CA" dirty="0"/>
                  <a:t>1 MHz ÷ 2 = 500 kHz, car un demi-sinus vaut maintenant 1-bit</a:t>
                </a:r>
                <a:br>
                  <a:rPr lang="fr-CA" dirty="0"/>
                </a:br>
                <a:endParaRPr lang="en-CA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CA" i="1" smtClean="0">
                        <a:latin typeface="Cambria Math" panose="02040503050406030204" pitchFamily="18" charset="0"/>
                      </a:rPr>
                      <m:t>𝑐𝑜𝑠</m:t>
                    </m:r>
                  </m:oMath>
                </a14:m>
                <a:r>
                  <a:rPr lang="fr-CA" dirty="0"/>
                  <a:t> de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 =  10,7 MHz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= 100 MHz</a:t>
                </a:r>
                <a:br>
                  <a:rPr lang="fr-CA" dirty="0"/>
                </a:b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fr-CA" dirty="0"/>
                  <a:t>= 0,782390810576588	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fr-CA" dirty="0"/>
                  <a:t>= 0,224270760949381</a:t>
                </a:r>
                <a:br>
                  <a:rPr lang="fr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dirty="0"/>
                  <a:t> = 1,564781621153176</a:t>
                </a:r>
              </a:p>
              <a:p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𝑐𝑜𝑠</m:t>
                    </m:r>
                  </m:oMath>
                </a14:m>
                <a:r>
                  <a:rPr lang="fr-CA" dirty="0"/>
                  <a:t> de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 =  500 kHz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= 100 MHz</a:t>
                </a:r>
                <a:br>
                  <a:rPr lang="fr-CA" dirty="0"/>
                </a:b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fr-CA" dirty="0"/>
                  <a:t>= 0,999506560365732	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fr-CA" dirty="0"/>
                  <a:t>= 0,998026728428272</a:t>
                </a:r>
                <a:br>
                  <a:rPr lang="fr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dirty="0"/>
                  <a:t> = 1,999013120731463</a:t>
                </a:r>
              </a:p>
              <a:p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𝑠𝑖𝑛</m:t>
                    </m:r>
                  </m:oMath>
                </a14:m>
                <a:r>
                  <a:rPr lang="fr-CA" dirty="0"/>
                  <a:t> de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 =  10,7 MHz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= 100 MHz</a:t>
                </a:r>
                <a:br>
                  <a:rPr lang="fr-CA" dirty="0"/>
                </a:b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fr-CA" dirty="0"/>
                  <a:t>= 0,622787780488113	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fr-CA" dirty="0"/>
                  <a:t>= 0,974526872786577</a:t>
                </a:r>
                <a:br>
                  <a:rPr lang="fr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dirty="0"/>
                  <a:t> = 1,564781621153176</a:t>
                </a:r>
                <a:endParaRPr lang="fr-CA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𝑠𝑖𝑛</m:t>
                    </m:r>
                  </m:oMath>
                </a14:m>
                <a:r>
                  <a:rPr lang="fr-CA" dirty="0"/>
                  <a:t> de 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CA" dirty="0"/>
                  <a:t> =  500 kHz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= 100 MHz</a:t>
                </a:r>
                <a:br>
                  <a:rPr lang="fr-CA" dirty="0"/>
                </a:b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fr-CA" dirty="0"/>
                  <a:t>= 0,031410759078128	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fr-CA" dirty="0"/>
                  <a:t>= 0,062790519529314</a:t>
                </a:r>
                <a:br>
                  <a:rPr lang="fr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dirty="0"/>
                  <a:t> = 1,999013120731463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1" y="1726221"/>
                <a:ext cx="9179235" cy="4852710"/>
              </a:xfrm>
              <a:blipFill>
                <a:blip r:embed="rId2"/>
                <a:stretch>
                  <a:fillRect l="-465" t="-5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23047" y="1264555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Calculs</a:t>
            </a:r>
            <a:r>
              <a:rPr lang="en-CA" sz="2400" dirty="0"/>
              <a:t> des sinus:</a:t>
            </a:r>
          </a:p>
        </p:txBody>
      </p:sp>
    </p:spTree>
    <p:extLst>
      <p:ext uri="{BB962C8B-B14F-4D97-AF65-F5344CB8AC3E}">
        <p14:creationId xmlns:p14="http://schemas.microsoft.com/office/powerpoint/2010/main" val="400157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42" y="2133600"/>
            <a:ext cx="5491342" cy="3778250"/>
          </a:xfr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23047" y="1264555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Calculs</a:t>
            </a:r>
            <a:r>
              <a:rPr lang="en-CA" sz="2400" dirty="0"/>
              <a:t> des sinus:</a:t>
            </a:r>
          </a:p>
        </p:txBody>
      </p:sp>
    </p:spTree>
    <p:extLst>
      <p:ext uri="{BB962C8B-B14F-4D97-AF65-F5344CB8AC3E}">
        <p14:creationId xmlns:p14="http://schemas.microsoft.com/office/powerpoint/2010/main" val="243621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369596"/>
                <a:ext cx="8915400" cy="3777622"/>
              </a:xfrm>
            </p:spPr>
            <p:txBody>
              <a:bodyPr>
                <a:normAutofit/>
              </a:bodyPr>
              <a:lstStyle/>
              <a:p>
                <a:r>
                  <a:rPr lang="fr-CA" dirty="0"/>
                  <a:t>Forme du transmetteur O-QPSK vu dans l’APP 5</a:t>
                </a:r>
                <a:br>
                  <a:rPr lang="fr-CA" dirty="0"/>
                </a:br>
                <a:endParaRPr lang="fr-CA" dirty="0"/>
              </a:p>
              <a:p>
                <a:r>
                  <a:rPr lang="fr-CA" dirty="0"/>
                  <a:t>Fréquence des demi-sinus 1MHz ÷ 2 = 500kHz</a:t>
                </a:r>
                <a:br>
                  <a:rPr lang="fr-CA" dirty="0"/>
                </a:br>
                <a:endParaRPr lang="fr-CA" dirty="0"/>
              </a:p>
              <a:p>
                <a:r>
                  <a:rPr lang="fr-CA" dirty="0"/>
                  <a:t>Ajout d’un délais de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r-CA" b="0" dirty="0"/>
                  <a:t> sur le rail Q</a:t>
                </a:r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98FDD01-A6F3-46B0-A7A5-740763964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369596"/>
                <a:ext cx="8915400" cy="3777622"/>
              </a:xfrm>
              <a:blipFill rotWithShape="0">
                <a:blip r:embed="rId2"/>
                <a:stretch>
                  <a:fillRect l="-479" t="-96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85800" y="190793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Liens entre les APPs et la solution:</a:t>
            </a:r>
          </a:p>
        </p:txBody>
      </p:sp>
    </p:spTree>
    <p:extLst>
      <p:ext uri="{BB962C8B-B14F-4D97-AF65-F5344CB8AC3E}">
        <p14:creationId xmlns:p14="http://schemas.microsoft.com/office/powerpoint/2010/main" val="1265434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65" y="1468491"/>
            <a:ext cx="10454824" cy="435046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 txBox="1">
            <a:spLocks/>
          </p:cNvSpPr>
          <p:nvPr/>
        </p:nvSpPr>
        <p:spPr>
          <a:xfrm>
            <a:off x="2644202" y="8219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/>
              <a:t>Modem Numérique</a:t>
            </a:r>
            <a:endParaRPr lang="en-CA" dirty="0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29928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369596"/>
            <a:ext cx="8915400" cy="3777622"/>
          </a:xfrm>
        </p:spPr>
        <p:txBody>
          <a:bodyPr>
            <a:normAutofit/>
          </a:bodyPr>
          <a:lstStyle/>
          <a:p>
            <a:r>
              <a:rPr lang="fr-CA" dirty="0"/>
              <a:t>Registre à décalage </a:t>
            </a:r>
            <a:br>
              <a:rPr lang="fr-CA" dirty="0"/>
            </a:br>
            <a:endParaRPr lang="fr-CA" dirty="0"/>
          </a:p>
          <a:p>
            <a:r>
              <a:rPr lang="fr-CA" dirty="0"/>
              <a:t>Multiplication des bits par leur valeur respectives</a:t>
            </a:r>
            <a:br>
              <a:rPr lang="fr-CA" dirty="0"/>
            </a:br>
            <a:endParaRPr lang="fr-CA" dirty="0"/>
          </a:p>
          <a:p>
            <a:r>
              <a:rPr lang="fr-CA" dirty="0"/>
              <a:t>Somme de ces résultats donnant une valeur de symbole</a:t>
            </a:r>
          </a:p>
          <a:p>
            <a:endParaRPr lang="fr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685800" y="190793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77050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 Bit to symbol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4" y="1291883"/>
            <a:ext cx="6936349" cy="357607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83"/>
          <a:stretch/>
        </p:blipFill>
        <p:spPr>
          <a:xfrm>
            <a:off x="4357399" y="4286993"/>
            <a:ext cx="7716664" cy="24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7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841" y="1271120"/>
            <a:ext cx="5267730" cy="1557537"/>
          </a:xfrm>
        </p:spPr>
        <p:txBody>
          <a:bodyPr>
            <a:normAutofit/>
          </a:bodyPr>
          <a:lstStyle/>
          <a:p>
            <a:r>
              <a:rPr lang="fr-CA" dirty="0"/>
              <a:t>Choix du chip via un multiplexeur et un symbole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 Symbol to chip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3" y="1174531"/>
            <a:ext cx="6246946" cy="56834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49" y="3007437"/>
            <a:ext cx="5814951" cy="38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08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 </a:t>
            </a:r>
            <a:r>
              <a:rPr lang="en-CA" dirty="0" err="1"/>
              <a:t>Globale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0134EC-F451-4D02-B3E6-A1B9A23CE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97" y="2679455"/>
            <a:ext cx="11138670" cy="2180895"/>
          </a:xfrm>
        </p:spPr>
      </p:pic>
    </p:spTree>
    <p:extLst>
      <p:ext uri="{BB962C8B-B14F-4D97-AF65-F5344CB8AC3E}">
        <p14:creationId xmlns:p14="http://schemas.microsoft.com/office/powerpoint/2010/main" val="1477707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98FDD01-A6F3-46B0-A7A5-740763964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36696" y="1328167"/>
                <a:ext cx="5267730" cy="1557537"/>
              </a:xfrm>
            </p:spPr>
            <p:txBody>
              <a:bodyPr>
                <a:normAutofit/>
              </a:bodyPr>
              <a:lstStyle/>
              <a:p>
                <a:r>
                  <a:rPr lang="fr-CA" dirty="0"/>
                  <a:t>Séparation des bits sur la rail I et la rail Q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𝑀𝐻𝑧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 ÷2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÷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𝑛𝑠</m:t>
                    </m:r>
                  </m:oMath>
                </a14:m>
                <a:r>
                  <a:rPr lang="fr-CA" dirty="0"/>
                  <a:t> = 50 délais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xmlns="" id="{C98FDD01-A6F3-46B0-A7A5-740763964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36696" y="1328167"/>
                <a:ext cx="5267730" cy="1557537"/>
              </a:xfrm>
              <a:blipFill rotWithShape="0">
                <a:blip r:embed="rId4"/>
                <a:stretch>
                  <a:fillRect l="-810" t="-235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Transformation de la </a:t>
            </a:r>
            <a:r>
              <a:rPr lang="en-CA" sz="2400" dirty="0" err="1"/>
              <a:t>trame</a:t>
            </a:r>
            <a:r>
              <a:rPr lang="en-CA" sz="2400" dirty="0"/>
              <a:t>: Chip to I/Q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6" y="1273696"/>
            <a:ext cx="6417790" cy="295413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696" y="2885704"/>
            <a:ext cx="5476084" cy="382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2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Modulation O-QPSK rail I: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87" y="1824751"/>
            <a:ext cx="10873902" cy="43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67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Modulation O-QPSK rail Q: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579419"/>
            <a:ext cx="10772118" cy="45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96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02" y="82196"/>
            <a:ext cx="8911687" cy="1280890"/>
          </a:xfrm>
        </p:spPr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9190" y="1452476"/>
            <a:ext cx="8915400" cy="5494914"/>
          </a:xfrm>
        </p:spPr>
        <p:txBody>
          <a:bodyPr>
            <a:normAutofit/>
          </a:bodyPr>
          <a:lstStyle/>
          <a:p>
            <a:r>
              <a:rPr lang="fr-CA" dirty="0"/>
              <a:t>I formé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Q formé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I modulé</a:t>
            </a: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en-CA" dirty="0"/>
              <a:t>Q </a:t>
            </a:r>
            <a:r>
              <a:rPr lang="en-CA" dirty="0" err="1"/>
              <a:t>modulé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endParaRPr lang="en-CA" dirty="0"/>
          </a:p>
          <a:p>
            <a:r>
              <a:rPr lang="en-CA" dirty="0"/>
              <a:t>I + Q</a:t>
            </a:r>
            <a:endParaRPr lang="fr-CA" dirty="0"/>
          </a:p>
          <a:p>
            <a:endParaRPr lang="fr-CA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2DA6C5E-FC75-4155-A6A5-19DC3943EF40}"/>
              </a:ext>
            </a:extLst>
          </p:cNvPr>
          <p:cNvSpPr txBox="1"/>
          <p:nvPr/>
        </p:nvSpPr>
        <p:spPr>
          <a:xfrm>
            <a:off x="1519519" y="722641"/>
            <a:ext cx="115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Modulation O-QPSK: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594" y="1184306"/>
            <a:ext cx="8112612" cy="567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71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6E75-2A45-4CD7-A89B-35B31D4D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</a:t>
            </a:r>
            <a:r>
              <a:rPr lang="en-CA" dirty="0" err="1"/>
              <a:t>Défis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ED72-9909-4FA1-907A-DAF78FD3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Distinction des </a:t>
            </a:r>
            <a:r>
              <a:rPr lang="en-CA" dirty="0" err="1"/>
              <a:t>signaux</a:t>
            </a:r>
            <a:r>
              <a:rPr lang="en-CA" dirty="0"/>
              <a:t> pour </a:t>
            </a:r>
            <a:r>
              <a:rPr lang="en-CA" dirty="0" err="1"/>
              <a:t>chaque</a:t>
            </a:r>
            <a:r>
              <a:rPr lang="en-CA" dirty="0"/>
              <a:t> </a:t>
            </a:r>
            <a:r>
              <a:rPr lang="en-CA" dirty="0" err="1"/>
              <a:t>ruche</a:t>
            </a:r>
            <a:endParaRPr lang="en-CA" dirty="0"/>
          </a:p>
          <a:p>
            <a:endParaRPr lang="en-CA" dirty="0"/>
          </a:p>
          <a:p>
            <a:r>
              <a:rPr lang="en-CA" dirty="0"/>
              <a:t> Reconnaissance des </a:t>
            </a:r>
            <a:r>
              <a:rPr lang="en-CA" dirty="0" err="1"/>
              <a:t>différentes</a:t>
            </a:r>
            <a:r>
              <a:rPr lang="en-CA" dirty="0"/>
              <a:t> </a:t>
            </a:r>
            <a:r>
              <a:rPr lang="en-CA" dirty="0" err="1"/>
              <a:t>commandes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Vérification</a:t>
            </a:r>
            <a:r>
              <a:rPr lang="en-CA" dirty="0"/>
              <a:t> de </a:t>
            </a:r>
            <a:r>
              <a:rPr lang="en-CA" dirty="0" err="1"/>
              <a:t>l’état</a:t>
            </a:r>
            <a:r>
              <a:rPr lang="en-CA" dirty="0"/>
              <a:t> des </a:t>
            </a:r>
            <a:r>
              <a:rPr lang="en-CA" dirty="0" err="1"/>
              <a:t>ruches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6399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6E75-2A45-4CD7-A89B-35B31D4D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ED72-9909-4FA1-907A-DAF78FD3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Ajout</a:t>
            </a:r>
            <a:r>
              <a:rPr lang="en-CA" dirty="0"/>
              <a:t> d’un </a:t>
            </a:r>
            <a:r>
              <a:rPr lang="en-CA" dirty="0" err="1"/>
              <a:t>numéro</a:t>
            </a:r>
            <a:r>
              <a:rPr lang="en-CA" dirty="0"/>
              <a:t> </a:t>
            </a:r>
            <a:r>
              <a:rPr lang="en-CA" dirty="0" err="1"/>
              <a:t>d’identification</a:t>
            </a:r>
            <a:r>
              <a:rPr lang="en-CA" dirty="0"/>
              <a:t> pour </a:t>
            </a:r>
            <a:r>
              <a:rPr lang="en-CA" dirty="0" err="1"/>
              <a:t>chaque</a:t>
            </a:r>
            <a:r>
              <a:rPr lang="en-CA" dirty="0"/>
              <a:t> </a:t>
            </a:r>
            <a:r>
              <a:rPr lang="en-CA" dirty="0" err="1"/>
              <a:t>ruche</a:t>
            </a:r>
            <a:r>
              <a:rPr lang="en-CA" dirty="0"/>
              <a:t>. </a:t>
            </a:r>
            <a:r>
              <a:rPr lang="en-CA" dirty="0" err="1"/>
              <a:t>Chaque</a:t>
            </a:r>
            <a:r>
              <a:rPr lang="en-CA" dirty="0"/>
              <a:t> communication entre le </a:t>
            </a:r>
            <a:r>
              <a:rPr lang="en-CA" dirty="0" err="1"/>
              <a:t>serveur</a:t>
            </a:r>
            <a:r>
              <a:rPr lang="en-CA" dirty="0"/>
              <a:t> et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ruche</a:t>
            </a:r>
            <a:r>
              <a:rPr lang="en-CA" dirty="0"/>
              <a:t> </a:t>
            </a:r>
            <a:r>
              <a:rPr lang="en-CA" dirty="0" err="1"/>
              <a:t>contient</a:t>
            </a:r>
            <a:r>
              <a:rPr lang="en-CA" dirty="0"/>
              <a:t> le </a:t>
            </a:r>
            <a:r>
              <a:rPr lang="en-CA" dirty="0" err="1"/>
              <a:t>numéro</a:t>
            </a:r>
            <a:r>
              <a:rPr lang="en-CA" dirty="0"/>
              <a:t> pour la </a:t>
            </a:r>
            <a:r>
              <a:rPr lang="en-CA" dirty="0" err="1"/>
              <a:t>différencier</a:t>
            </a:r>
            <a:endParaRPr lang="en-CA" dirty="0"/>
          </a:p>
          <a:p>
            <a:endParaRPr lang="en-CA" dirty="0"/>
          </a:p>
          <a:p>
            <a:r>
              <a:rPr lang="en-CA" dirty="0"/>
              <a:t> Assignation d’un </a:t>
            </a:r>
            <a:r>
              <a:rPr lang="en-CA" dirty="0" err="1"/>
              <a:t>caractère</a:t>
            </a:r>
            <a:r>
              <a:rPr lang="en-CA" dirty="0"/>
              <a:t> pour </a:t>
            </a:r>
            <a:r>
              <a:rPr lang="en-CA" dirty="0" err="1"/>
              <a:t>chaque</a:t>
            </a:r>
            <a:r>
              <a:rPr lang="en-CA" dirty="0"/>
              <a:t> </a:t>
            </a:r>
            <a:r>
              <a:rPr lang="en-CA" dirty="0" err="1"/>
              <a:t>commande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Rétroaction</a:t>
            </a:r>
            <a:r>
              <a:rPr lang="en-CA" dirty="0"/>
              <a:t> des </a:t>
            </a:r>
            <a:r>
              <a:rPr lang="en-CA" dirty="0" err="1"/>
              <a:t>ruches</a:t>
            </a:r>
            <a:r>
              <a:rPr lang="en-CA" dirty="0"/>
              <a:t> </a:t>
            </a:r>
            <a:r>
              <a:rPr lang="en-CA" dirty="0" err="1"/>
              <a:t>lorsqu’une</a:t>
            </a:r>
            <a:r>
              <a:rPr lang="en-CA" dirty="0"/>
              <a:t> </a:t>
            </a:r>
            <a:r>
              <a:rPr lang="en-CA" dirty="0" err="1"/>
              <a:t>commande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envoyée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5757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D023-FF4C-48F9-8D0D-C8435674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</a:t>
            </a:r>
            <a:r>
              <a:rPr lang="en-CA" dirty="0" err="1"/>
              <a:t>Implémentation</a:t>
            </a:r>
            <a:endParaRPr lang="en-C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FB56EB-FCFA-416B-9DAC-D19F345A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Communication </a:t>
            </a:r>
            <a:r>
              <a:rPr lang="en-CA" dirty="0" err="1"/>
              <a:t>Ordinateur</a:t>
            </a:r>
            <a:r>
              <a:rPr lang="en-CA" dirty="0"/>
              <a:t> -&gt; </a:t>
            </a:r>
            <a:r>
              <a:rPr lang="en-CA" dirty="0" err="1"/>
              <a:t>Serveur</a:t>
            </a:r>
            <a:r>
              <a:rPr lang="en-CA" dirty="0"/>
              <a:t> –&gt; Ruche: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Communication Ruche -&gt; </a:t>
            </a:r>
            <a:r>
              <a:rPr lang="en-CA" dirty="0" err="1"/>
              <a:t>Serveur</a:t>
            </a:r>
            <a:r>
              <a:rPr lang="en-CA" dirty="0"/>
              <a:t> -&gt; </a:t>
            </a:r>
            <a:r>
              <a:rPr lang="en-CA" dirty="0" err="1"/>
              <a:t>Ordinateur</a:t>
            </a:r>
            <a:r>
              <a:rPr lang="en-CA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7987B6-124D-4E7D-B1AE-AF7488C59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51" y="4953001"/>
            <a:ext cx="10706100" cy="156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BCD14-BC2A-494D-A73F-A1F55D6C0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51" y="2637621"/>
            <a:ext cx="3086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7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D023-FF4C-48F9-8D0D-C8435674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APP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FB56EB-FCFA-416B-9DAC-D19F345A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APP 6:</a:t>
            </a:r>
          </a:p>
          <a:p>
            <a:pPr lvl="1"/>
            <a:r>
              <a:rPr lang="en-CA" dirty="0" err="1"/>
              <a:t>Ajout</a:t>
            </a:r>
            <a:r>
              <a:rPr lang="en-CA" dirty="0"/>
              <a:t> </a:t>
            </a:r>
            <a:r>
              <a:rPr lang="en-CA" dirty="0" err="1"/>
              <a:t>d’une</a:t>
            </a:r>
            <a:r>
              <a:rPr lang="en-CA" dirty="0"/>
              <a:t> </a:t>
            </a:r>
            <a:r>
              <a:rPr lang="en-CA" dirty="0" err="1"/>
              <a:t>entête</a:t>
            </a:r>
            <a:r>
              <a:rPr lang="en-CA" dirty="0"/>
              <a:t> et </a:t>
            </a:r>
            <a:r>
              <a:rPr lang="en-CA" dirty="0" err="1"/>
              <a:t>d’une</a:t>
            </a:r>
            <a:r>
              <a:rPr lang="en-CA" dirty="0"/>
              <a:t> queue aux </a:t>
            </a:r>
            <a:r>
              <a:rPr lang="en-CA" dirty="0" err="1"/>
              <a:t>paquets</a:t>
            </a:r>
            <a:r>
              <a:rPr lang="en-CA" dirty="0"/>
              <a:t> </a:t>
            </a:r>
            <a:r>
              <a:rPr lang="en-CA" dirty="0" err="1"/>
              <a:t>transmis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Toutefois</a:t>
            </a:r>
            <a:r>
              <a:rPr lang="en-CA" dirty="0"/>
              <a:t>, le </a:t>
            </a:r>
            <a:r>
              <a:rPr lang="en-CA" dirty="0" err="1"/>
              <a:t>protocole</a:t>
            </a:r>
            <a:r>
              <a:rPr lang="en-CA" dirty="0"/>
              <a:t> a </a:t>
            </a:r>
            <a:r>
              <a:rPr lang="en-CA" dirty="0" err="1"/>
              <a:t>été</a:t>
            </a:r>
            <a:r>
              <a:rPr lang="en-CA" dirty="0"/>
              <a:t> </a:t>
            </a:r>
            <a:r>
              <a:rPr lang="en-CA" dirty="0" err="1"/>
              <a:t>implémenté</a:t>
            </a:r>
            <a:r>
              <a:rPr lang="en-CA" dirty="0"/>
              <a:t> </a:t>
            </a:r>
            <a:r>
              <a:rPr lang="en-CA" dirty="0" err="1"/>
              <a:t>avant</a:t>
            </a:r>
            <a:r>
              <a:rPr lang="en-CA" dirty="0"/>
              <a:t> de faire </a:t>
            </a:r>
            <a:r>
              <a:rPr lang="en-CA" dirty="0" err="1"/>
              <a:t>l’APP</a:t>
            </a:r>
            <a:r>
              <a:rPr lang="en-CA" dirty="0"/>
              <a:t> 6, </a:t>
            </a:r>
            <a:r>
              <a:rPr lang="en-CA" dirty="0" err="1"/>
              <a:t>donc</a:t>
            </a:r>
            <a:r>
              <a:rPr lang="en-CA" dirty="0"/>
              <a:t> </a:t>
            </a:r>
            <a:r>
              <a:rPr lang="en-CA" dirty="0" err="1"/>
              <a:t>certaines</a:t>
            </a:r>
            <a:r>
              <a:rPr lang="en-CA" dirty="0"/>
              <a:t> </a:t>
            </a:r>
            <a:r>
              <a:rPr lang="en-CA" dirty="0" err="1"/>
              <a:t>fonctionnalités</a:t>
            </a:r>
            <a:r>
              <a:rPr lang="en-CA" dirty="0"/>
              <a:t> </a:t>
            </a:r>
            <a:r>
              <a:rPr lang="en-CA" dirty="0" err="1"/>
              <a:t>seraient</a:t>
            </a:r>
            <a:r>
              <a:rPr lang="en-CA" dirty="0"/>
              <a:t> </a:t>
            </a:r>
            <a:r>
              <a:rPr lang="en-CA" dirty="0" err="1"/>
              <a:t>probablement</a:t>
            </a:r>
            <a:r>
              <a:rPr lang="en-CA"/>
              <a:t> différentes</a:t>
            </a:r>
            <a:r>
              <a:rPr lang="en-CA" dirty="0"/>
              <a:t> </a:t>
            </a:r>
            <a:r>
              <a:rPr lang="en-CA" dirty="0" err="1"/>
              <a:t>dont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Une </a:t>
            </a:r>
            <a:r>
              <a:rPr lang="en-CA" dirty="0" err="1"/>
              <a:t>meilleure</a:t>
            </a:r>
            <a:r>
              <a:rPr lang="en-CA" dirty="0"/>
              <a:t> </a:t>
            </a:r>
            <a:r>
              <a:rPr lang="en-CA" dirty="0" err="1"/>
              <a:t>implémentation</a:t>
            </a:r>
            <a:r>
              <a:rPr lang="en-CA" dirty="0"/>
              <a:t> de la </a:t>
            </a:r>
            <a:r>
              <a:rPr lang="en-CA" dirty="0" err="1"/>
              <a:t>gestion</a:t>
            </a:r>
            <a:r>
              <a:rPr lang="en-CA" dirty="0"/>
              <a:t> </a:t>
            </a:r>
            <a:r>
              <a:rPr lang="en-CA" dirty="0" err="1"/>
              <a:t>d’erreurs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8409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4D53-F00F-49FA-A13B-DD074E98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DC41A-295D-4167-82A3-1394AF322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fr-CA" dirty="0"/>
              <a:t>Microcontrôleurs </a:t>
            </a:r>
            <a:r>
              <a:rPr lang="fr-CA" dirty="0" err="1"/>
              <a:t>Atmel</a:t>
            </a:r>
            <a:r>
              <a:rPr lang="fr-CA" dirty="0"/>
              <a:t> </a:t>
            </a:r>
            <a:r>
              <a:rPr lang="fr-CA" dirty="0" err="1"/>
              <a:t>Xplained</a:t>
            </a:r>
            <a:endParaRPr lang="fr-CA" dirty="0"/>
          </a:p>
          <a:p>
            <a:r>
              <a:rPr lang="fr-CA" dirty="0"/>
              <a:t>Interface graphique </a:t>
            </a:r>
            <a:r>
              <a:rPr lang="fr-CA" dirty="0" err="1"/>
              <a:t>Electron</a:t>
            </a:r>
            <a:endParaRPr lang="fr-CA" dirty="0"/>
          </a:p>
          <a:p>
            <a:r>
              <a:rPr lang="fr-CA" dirty="0"/>
              <a:t>Capteurs et actionneurs g</a:t>
            </a:r>
            <a:r>
              <a:rPr lang="en-CA" dirty="0" err="1"/>
              <a:t>énériques</a:t>
            </a:r>
            <a:r>
              <a:rPr lang="en-CA" dirty="0"/>
              <a:t> pour </a:t>
            </a:r>
            <a:r>
              <a:rPr lang="en-CA" dirty="0" err="1"/>
              <a:t>preuve</a:t>
            </a:r>
            <a:r>
              <a:rPr lang="en-CA" dirty="0"/>
              <a:t> de concept</a:t>
            </a:r>
            <a:endParaRPr lang="fr-CA" dirty="0"/>
          </a:p>
          <a:p>
            <a:endParaRPr lang="fr-CA" dirty="0"/>
          </a:p>
        </p:txBody>
      </p:sp>
      <p:pic>
        <p:nvPicPr>
          <p:cNvPr id="1026" name="Picture 2" descr="https://www.mouser.com/images/marketingid/2013/img/174452630.png">
            <a:extLst>
              <a:ext uri="{FF2B5EF4-FFF2-40B4-BE49-F238E27FC236}">
                <a16:creationId xmlns:a16="http://schemas.microsoft.com/office/drawing/2014/main" id="{FD467B7C-79AB-4F96-858B-E361973EC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839" y="4744151"/>
            <a:ext cx="1606061" cy="11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mouser.com/images/marketingid/2013/img/174452630.png">
            <a:extLst>
              <a:ext uri="{FF2B5EF4-FFF2-40B4-BE49-F238E27FC236}">
                <a16:creationId xmlns:a16="http://schemas.microsoft.com/office/drawing/2014/main" id="{3CB60E28-FED9-416B-8F8A-48C779DC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094" y="4744151"/>
            <a:ext cx="1606060" cy="11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esktop icon">
            <a:extLst>
              <a:ext uri="{FF2B5EF4-FFF2-40B4-BE49-F238E27FC236}">
                <a16:creationId xmlns:a16="http://schemas.microsoft.com/office/drawing/2014/main" id="{3C009CE7-1A98-4B93-90C3-1C3D8BBD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402" y="5196265"/>
            <a:ext cx="1027390" cy="59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node js">
            <a:extLst>
              <a:ext uri="{FF2B5EF4-FFF2-40B4-BE49-F238E27FC236}">
                <a16:creationId xmlns:a16="http://schemas.microsoft.com/office/drawing/2014/main" id="{39EF62E1-15F3-4E1A-8C05-F53303CEA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01" y="4481309"/>
            <a:ext cx="973561" cy="59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lectron icon">
            <a:extLst>
              <a:ext uri="{FF2B5EF4-FFF2-40B4-BE49-F238E27FC236}">
                <a16:creationId xmlns:a16="http://schemas.microsoft.com/office/drawing/2014/main" id="{42F8A618-0916-4D84-99A3-F019813CD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348" y="3954975"/>
            <a:ext cx="595468" cy="59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C4E547F2-ED17-4C67-9FEA-35C964B8160A}"/>
              </a:ext>
            </a:extLst>
          </p:cNvPr>
          <p:cNvSpPr/>
          <p:nvPr/>
        </p:nvSpPr>
        <p:spPr>
          <a:xfrm>
            <a:off x="3978982" y="5563144"/>
            <a:ext cx="1606061" cy="348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DFCE96BD-0A46-4EAE-8F34-0E8CEA08BA61}"/>
              </a:ext>
            </a:extLst>
          </p:cNvPr>
          <p:cNvSpPr/>
          <p:nvPr/>
        </p:nvSpPr>
        <p:spPr>
          <a:xfrm>
            <a:off x="7280033" y="5563144"/>
            <a:ext cx="1606061" cy="348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E11CA39-2853-4A8B-899B-11DB24C636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1923030"/>
              </p:ext>
            </p:extLst>
          </p:nvPr>
        </p:nvGraphicFramePr>
        <p:xfrm>
          <a:off x="3876816" y="4211514"/>
          <a:ext cx="1708227" cy="126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F77BA4B1-F896-41CD-8386-8223659D97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0421952"/>
              </p:ext>
            </p:extLst>
          </p:nvPr>
        </p:nvGraphicFramePr>
        <p:xfrm>
          <a:off x="7177867" y="3954975"/>
          <a:ext cx="1939756" cy="1493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2DA7E2-F4FA-4EB6-9590-A6FE11A32FCE}"/>
              </a:ext>
            </a:extLst>
          </p:cNvPr>
          <p:cNvSpPr txBox="1"/>
          <p:nvPr/>
        </p:nvSpPr>
        <p:spPr>
          <a:xfrm>
            <a:off x="2654339" y="5955156"/>
            <a:ext cx="125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Moniteur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28D158-B7D0-4F9F-B236-4EAF6931B6C6}"/>
              </a:ext>
            </a:extLst>
          </p:cNvPr>
          <p:cNvSpPr txBox="1"/>
          <p:nvPr/>
        </p:nvSpPr>
        <p:spPr>
          <a:xfrm>
            <a:off x="5941385" y="5955156"/>
            <a:ext cx="125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Master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5101CE-E5F5-4CA3-9975-2FFFA8370B0B}"/>
              </a:ext>
            </a:extLst>
          </p:cNvPr>
          <p:cNvSpPr txBox="1"/>
          <p:nvPr/>
        </p:nvSpPr>
        <p:spPr>
          <a:xfrm>
            <a:off x="9601916" y="5955156"/>
            <a:ext cx="125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Slave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BFE17D-C93E-47C0-9AB7-3A07D64A39FD}"/>
              </a:ext>
            </a:extLst>
          </p:cNvPr>
          <p:cNvSpPr txBox="1"/>
          <p:nvPr/>
        </p:nvSpPr>
        <p:spPr>
          <a:xfrm rot="16200000">
            <a:off x="10426431" y="4684477"/>
            <a:ext cx="2084157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 err="1"/>
              <a:t>Capteurs</a:t>
            </a:r>
            <a:endParaRPr lang="en-CA" dirty="0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6AB0A54B-EB8A-444F-99CB-F46A114CF629}"/>
              </a:ext>
            </a:extLst>
          </p:cNvPr>
          <p:cNvSpPr/>
          <p:nvPr/>
        </p:nvSpPr>
        <p:spPr>
          <a:xfrm>
            <a:off x="10459366" y="5493982"/>
            <a:ext cx="700096" cy="348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010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2F5B-1D18-40F9-80C6-E315BC78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Interface </a:t>
            </a:r>
            <a:r>
              <a:rPr lang="en-CA" dirty="0" err="1"/>
              <a:t>graphique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20160-D754-4F4A-9164-9B8996093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Interface facile </a:t>
            </a:r>
            <a:r>
              <a:rPr lang="en-CA" dirty="0" err="1"/>
              <a:t>d’utilisation</a:t>
            </a:r>
            <a:endParaRPr lang="en-CA" dirty="0"/>
          </a:p>
          <a:p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temps </a:t>
            </a:r>
            <a:r>
              <a:rPr lang="en-CA" dirty="0" err="1"/>
              <a:t>réel</a:t>
            </a:r>
            <a:r>
              <a:rPr lang="en-CA" dirty="0"/>
              <a:t> et </a:t>
            </a:r>
            <a:r>
              <a:rPr lang="en-CA" dirty="0" err="1"/>
              <a:t>aggrégés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2B410-9F9B-4B70-B4CA-49751C4EA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992" y="3320164"/>
            <a:ext cx="3454836" cy="2985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FEF653-77F9-4453-AF45-45B9DD20F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798" y="937986"/>
            <a:ext cx="3402814" cy="426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48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 </a:t>
            </a:r>
            <a:r>
              <a:rPr lang="en-CA" dirty="0" err="1"/>
              <a:t>Globale</a:t>
            </a:r>
            <a:r>
              <a:rPr lang="en-CA" dirty="0"/>
              <a:t> - </a:t>
            </a:r>
            <a:r>
              <a:rPr lang="en-CA" dirty="0" err="1"/>
              <a:t>Enjeux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C8BA9-4D5B-4077-A438-4CBFA09C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u="sng" dirty="0" err="1"/>
              <a:t>Ordinateur</a:t>
            </a:r>
            <a:r>
              <a:rPr lang="en-CA" u="sng" dirty="0"/>
              <a:t>:</a:t>
            </a:r>
          </a:p>
          <a:p>
            <a:pPr lvl="1"/>
            <a:r>
              <a:rPr lang="en-CA" dirty="0"/>
              <a:t>Coordination des </a:t>
            </a:r>
            <a:r>
              <a:rPr lang="en-CA" dirty="0" err="1"/>
              <a:t>demandes</a:t>
            </a:r>
            <a:endParaRPr lang="en-CA" dirty="0"/>
          </a:p>
          <a:p>
            <a:pPr lvl="1"/>
            <a:r>
              <a:rPr lang="en-CA" dirty="0"/>
              <a:t>Gestion de </a:t>
            </a:r>
            <a:r>
              <a:rPr lang="en-CA" dirty="0" err="1"/>
              <a:t>l’historique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endParaRPr lang="en-CA" dirty="0"/>
          </a:p>
          <a:p>
            <a:r>
              <a:rPr lang="en-CA" u="sng" dirty="0" err="1"/>
              <a:t>Serveur</a:t>
            </a:r>
            <a:r>
              <a:rPr lang="en-CA" u="sng" dirty="0"/>
              <a:t>:</a:t>
            </a:r>
          </a:p>
          <a:p>
            <a:pPr lvl="1"/>
            <a:r>
              <a:rPr lang="en-CA" dirty="0"/>
              <a:t>Assurer le </a:t>
            </a:r>
            <a:r>
              <a:rPr lang="en-CA" dirty="0" err="1"/>
              <a:t>transfert</a:t>
            </a:r>
            <a:r>
              <a:rPr lang="en-CA" dirty="0"/>
              <a:t> de </a:t>
            </a:r>
            <a:r>
              <a:rPr lang="en-CA" dirty="0" err="1"/>
              <a:t>l’information</a:t>
            </a:r>
            <a:r>
              <a:rPr lang="en-CA" dirty="0"/>
              <a:t> </a:t>
            </a:r>
            <a:r>
              <a:rPr lang="en-CA" dirty="0" err="1"/>
              <a:t>vers</a:t>
            </a:r>
            <a:r>
              <a:rPr lang="en-CA" dirty="0"/>
              <a:t> les </a:t>
            </a:r>
            <a:r>
              <a:rPr lang="en-CA" dirty="0" err="1"/>
              <a:t>ruches</a:t>
            </a:r>
            <a:r>
              <a:rPr lang="en-CA" dirty="0"/>
              <a:t> (UART </a:t>
            </a:r>
            <a:r>
              <a:rPr lang="en-CA" dirty="0" err="1"/>
              <a:t>vers</a:t>
            </a:r>
            <a:r>
              <a:rPr lang="en-CA" dirty="0"/>
              <a:t> sans-fil)</a:t>
            </a:r>
          </a:p>
          <a:p>
            <a:pPr lvl="1"/>
            <a:r>
              <a:rPr lang="en-CA" dirty="0"/>
              <a:t>Coordination des communications </a:t>
            </a:r>
            <a:r>
              <a:rPr lang="en-CA" dirty="0" err="1"/>
              <a:t>vers</a:t>
            </a:r>
            <a:r>
              <a:rPr lang="en-CA" dirty="0"/>
              <a:t> </a:t>
            </a:r>
            <a:r>
              <a:rPr lang="en-CA" dirty="0" err="1"/>
              <a:t>plusieurs</a:t>
            </a:r>
            <a:r>
              <a:rPr lang="en-CA" dirty="0"/>
              <a:t> </a:t>
            </a:r>
            <a:r>
              <a:rPr lang="en-CA" dirty="0" err="1"/>
              <a:t>ruches</a:t>
            </a:r>
            <a:endParaRPr lang="en-CA" dirty="0"/>
          </a:p>
          <a:p>
            <a:r>
              <a:rPr lang="en-CA" u="sng" dirty="0"/>
              <a:t>Ruche:</a:t>
            </a:r>
          </a:p>
          <a:p>
            <a:pPr lvl="1"/>
            <a:r>
              <a:rPr lang="en-CA" dirty="0"/>
              <a:t>Assurer </a:t>
            </a:r>
            <a:r>
              <a:rPr lang="en-CA" dirty="0" err="1"/>
              <a:t>réponse</a:t>
            </a:r>
            <a:r>
              <a:rPr lang="en-CA" dirty="0"/>
              <a:t> à jour des </a:t>
            </a:r>
            <a:r>
              <a:rPr lang="en-CA" dirty="0" err="1"/>
              <a:t>capteurs</a:t>
            </a:r>
            <a:r>
              <a:rPr lang="en-CA" dirty="0"/>
              <a:t> et </a:t>
            </a:r>
            <a:r>
              <a:rPr lang="en-CA" dirty="0" err="1"/>
              <a:t>actionneurs</a:t>
            </a:r>
            <a:endParaRPr lang="en-CA" dirty="0"/>
          </a:p>
          <a:p>
            <a:pPr lvl="1"/>
            <a:r>
              <a:rPr lang="en-CA" dirty="0"/>
              <a:t>Confirmer </a:t>
            </a:r>
            <a:r>
              <a:rPr lang="en-CA" dirty="0" err="1"/>
              <a:t>l’éxécution</a:t>
            </a:r>
            <a:r>
              <a:rPr lang="en-CA" dirty="0"/>
              <a:t> des </a:t>
            </a:r>
            <a:r>
              <a:rPr lang="en-CA" dirty="0" err="1"/>
              <a:t>commandes</a:t>
            </a:r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2609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Antennes</a:t>
            </a:r>
            <a:r>
              <a:rPr lang="en-CA" dirty="0"/>
              <a:t> –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B243-474A-4A7D-87A0-18D4236EA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490" y="1468963"/>
            <a:ext cx="8915400" cy="3777622"/>
          </a:xfrm>
        </p:spPr>
        <p:txBody>
          <a:bodyPr/>
          <a:lstStyle/>
          <a:p>
            <a:r>
              <a:rPr lang="en-CA" dirty="0" err="1"/>
              <a:t>Trouver</a:t>
            </a:r>
            <a:r>
              <a:rPr lang="en-CA" dirty="0"/>
              <a:t> documentation </a:t>
            </a:r>
            <a:r>
              <a:rPr lang="en-CA" dirty="0" err="1"/>
              <a:t>confirmant</a:t>
            </a:r>
            <a:r>
              <a:rPr lang="en-CA" dirty="0"/>
              <a:t> le design</a:t>
            </a:r>
          </a:p>
          <a:p>
            <a:r>
              <a:rPr lang="en-CA" dirty="0" err="1"/>
              <a:t>Avoir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directivité</a:t>
            </a:r>
            <a:r>
              <a:rPr lang="en-CA" dirty="0"/>
              <a:t> (Ruche </a:t>
            </a:r>
            <a:r>
              <a:rPr lang="en-CA" dirty="0" err="1"/>
              <a:t>vers</a:t>
            </a:r>
            <a:r>
              <a:rPr lang="en-CA" dirty="0"/>
              <a:t> </a:t>
            </a:r>
            <a:r>
              <a:rPr lang="en-CA" dirty="0" err="1"/>
              <a:t>Serveur</a:t>
            </a:r>
            <a:r>
              <a:rPr lang="en-CA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B4E6AA-80A5-43B7-8A3B-BC40BD2FD27C}"/>
              </a:ext>
            </a:extLst>
          </p:cNvPr>
          <p:cNvSpPr txBox="1"/>
          <p:nvPr/>
        </p:nvSpPr>
        <p:spPr>
          <a:xfrm>
            <a:off x="9069228" y="2589266"/>
            <a:ext cx="3122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Coefficient de </a:t>
            </a:r>
            <a:r>
              <a:rPr lang="en-CA" dirty="0" err="1"/>
              <a:t>réflexion</a:t>
            </a:r>
            <a:r>
              <a:rPr lang="en-CA" dirty="0"/>
              <a:t> </a:t>
            </a:r>
            <a:r>
              <a:rPr lang="en-CA" dirty="0" err="1"/>
              <a:t>dans</a:t>
            </a:r>
            <a:r>
              <a:rPr lang="en-CA" dirty="0"/>
              <a:t> la </a:t>
            </a:r>
            <a:r>
              <a:rPr lang="en-CA" dirty="0" err="1"/>
              <a:t>bande</a:t>
            </a:r>
            <a:r>
              <a:rPr lang="en-CA" dirty="0"/>
              <a:t> ISM:</a:t>
            </a:r>
          </a:p>
          <a:p>
            <a:r>
              <a:rPr lang="en-CA" dirty="0"/>
              <a:t>de -13,84dB à – 19,77dB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CBFB6-5EAC-4BDF-8539-25333E89EB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9"/>
          <a:stretch/>
        </p:blipFill>
        <p:spPr>
          <a:xfrm>
            <a:off x="1153825" y="2321169"/>
            <a:ext cx="784453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57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Antennes</a:t>
            </a:r>
            <a:r>
              <a:rPr lang="en-CA" dirty="0"/>
              <a:t> - </a:t>
            </a:r>
            <a:r>
              <a:rPr lang="en-CA" dirty="0" err="1"/>
              <a:t>Planaires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B243-474A-4A7D-87A0-18D4236EA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490" y="1468963"/>
            <a:ext cx="8915400" cy="3777622"/>
          </a:xfrm>
        </p:spPr>
        <p:txBody>
          <a:bodyPr/>
          <a:lstStyle/>
          <a:p>
            <a:r>
              <a:rPr lang="en-CA" dirty="0"/>
              <a:t>Temps </a:t>
            </a:r>
            <a:r>
              <a:rPr lang="en-CA" dirty="0" err="1"/>
              <a:t>d’adaptation</a:t>
            </a:r>
            <a:r>
              <a:rPr lang="en-CA" dirty="0"/>
              <a:t> avec ADS</a:t>
            </a:r>
          </a:p>
          <a:p>
            <a:r>
              <a:rPr lang="en-CA" dirty="0"/>
              <a:t>Deux </a:t>
            </a:r>
            <a:r>
              <a:rPr lang="en-CA" dirty="0" err="1"/>
              <a:t>modèles</a:t>
            </a:r>
            <a:r>
              <a:rPr lang="en-CA" dirty="0"/>
              <a:t> </a:t>
            </a:r>
            <a:r>
              <a:rPr lang="en-CA" dirty="0" err="1"/>
              <a:t>différents</a:t>
            </a:r>
            <a:r>
              <a:rPr lang="en-CA" dirty="0"/>
              <a:t> par </a:t>
            </a:r>
            <a:r>
              <a:rPr lang="en-CA" dirty="0" err="1"/>
              <a:t>précaution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C18C1-C5D7-480C-8F79-59D00B690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48" y="2733627"/>
            <a:ext cx="2113523" cy="1406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885DE-18E1-40B6-BA7F-A023E43478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50" y="4695165"/>
            <a:ext cx="1723118" cy="1733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1B2C59-35C7-462B-A7C7-D1097122C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76" y="2489646"/>
            <a:ext cx="3435221" cy="1894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F26499-29A0-4245-B39C-683E32317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75" y="4487396"/>
            <a:ext cx="3435221" cy="21486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B1D7C9-CE29-4665-B674-E6CC08883D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51" y="4568679"/>
            <a:ext cx="2662201" cy="1986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E4A6C5-AE44-4CE6-9BB0-4BF14EC147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51" y="2435956"/>
            <a:ext cx="2645753" cy="19860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B4E6AA-80A5-43B7-8A3B-BC40BD2FD27C}"/>
              </a:ext>
            </a:extLst>
          </p:cNvPr>
          <p:cNvSpPr txBox="1"/>
          <p:nvPr/>
        </p:nvSpPr>
        <p:spPr>
          <a:xfrm>
            <a:off x="9446404" y="2967335"/>
            <a:ext cx="2802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Coefficient de </a:t>
            </a:r>
            <a:r>
              <a:rPr lang="en-CA" dirty="0" err="1"/>
              <a:t>réflexion</a:t>
            </a:r>
            <a:r>
              <a:rPr lang="en-CA" dirty="0"/>
              <a:t> </a:t>
            </a:r>
            <a:r>
              <a:rPr lang="en-CA" dirty="0" err="1"/>
              <a:t>dans</a:t>
            </a:r>
            <a:r>
              <a:rPr lang="en-CA" dirty="0"/>
              <a:t> la </a:t>
            </a:r>
            <a:r>
              <a:rPr lang="en-CA" dirty="0" err="1"/>
              <a:t>bande</a:t>
            </a:r>
            <a:r>
              <a:rPr lang="en-CA" dirty="0"/>
              <a:t> ISM:</a:t>
            </a:r>
          </a:p>
          <a:p>
            <a:r>
              <a:rPr lang="en-CA" dirty="0"/>
              <a:t>de -3,19dB à – 8,54dB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B0E7E5-E4D4-4B77-AF54-E25BB74A7393}"/>
              </a:ext>
            </a:extLst>
          </p:cNvPr>
          <p:cNvSpPr txBox="1"/>
          <p:nvPr/>
        </p:nvSpPr>
        <p:spPr>
          <a:xfrm>
            <a:off x="9489646" y="5100057"/>
            <a:ext cx="2802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Coefficient de </a:t>
            </a:r>
            <a:r>
              <a:rPr lang="en-CA" dirty="0" err="1"/>
              <a:t>réflexion</a:t>
            </a:r>
            <a:r>
              <a:rPr lang="en-CA" dirty="0"/>
              <a:t> </a:t>
            </a:r>
            <a:r>
              <a:rPr lang="en-CA" dirty="0" err="1"/>
              <a:t>dans</a:t>
            </a:r>
            <a:r>
              <a:rPr lang="en-CA" dirty="0"/>
              <a:t> la </a:t>
            </a:r>
            <a:r>
              <a:rPr lang="en-CA" dirty="0" err="1"/>
              <a:t>bande</a:t>
            </a:r>
            <a:r>
              <a:rPr lang="en-CA" dirty="0"/>
              <a:t> ISM:</a:t>
            </a:r>
          </a:p>
          <a:p>
            <a:r>
              <a:rPr lang="en-CA" dirty="0"/>
              <a:t>de -21,69dB à -24,92dB</a:t>
            </a:r>
          </a:p>
        </p:txBody>
      </p:sp>
    </p:spTree>
    <p:extLst>
      <p:ext uri="{BB962C8B-B14F-4D97-AF65-F5344CB8AC3E}">
        <p14:creationId xmlns:p14="http://schemas.microsoft.com/office/powerpoint/2010/main" val="422863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6E75-2A45-4CD7-A89B-35B31D4D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Antennes</a:t>
            </a:r>
            <a:r>
              <a:rPr lang="en-CA" dirty="0"/>
              <a:t> -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ED72-9909-4FA1-907A-DAF78FD3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APP 2:</a:t>
            </a:r>
          </a:p>
          <a:p>
            <a:pPr lvl="1"/>
            <a:r>
              <a:rPr lang="en-CA" dirty="0" err="1"/>
              <a:t>Calculs</a:t>
            </a:r>
            <a:r>
              <a:rPr lang="en-CA" dirty="0"/>
              <a:t> des dimensions </a:t>
            </a:r>
            <a:r>
              <a:rPr lang="en-CA" dirty="0" err="1"/>
              <a:t>d’une</a:t>
            </a:r>
            <a:r>
              <a:rPr lang="en-CA" dirty="0"/>
              <a:t> </a:t>
            </a:r>
            <a:r>
              <a:rPr lang="en-CA" dirty="0" err="1"/>
              <a:t>antenne</a:t>
            </a:r>
            <a:r>
              <a:rPr lang="en-CA" dirty="0"/>
              <a:t> </a:t>
            </a:r>
            <a:r>
              <a:rPr lang="en-CA" dirty="0" err="1"/>
              <a:t>planaire</a:t>
            </a:r>
            <a:endParaRPr lang="en-CA" dirty="0"/>
          </a:p>
          <a:p>
            <a:pPr lvl="1"/>
            <a:r>
              <a:rPr lang="en-CA" dirty="0"/>
              <a:t>Utilisation </a:t>
            </a:r>
            <a:r>
              <a:rPr lang="en-CA" dirty="0" err="1"/>
              <a:t>d’ADS</a:t>
            </a:r>
            <a:endParaRPr lang="en-CA" dirty="0"/>
          </a:p>
          <a:p>
            <a:r>
              <a:rPr lang="en-CA" dirty="0"/>
              <a:t>APP 3:</a:t>
            </a:r>
          </a:p>
          <a:p>
            <a:pPr lvl="1"/>
            <a:r>
              <a:rPr lang="en-CA" dirty="0" err="1"/>
              <a:t>Lignes</a:t>
            </a:r>
            <a:r>
              <a:rPr lang="en-CA" dirty="0"/>
              <a:t> de transmission</a:t>
            </a:r>
          </a:p>
          <a:p>
            <a:pPr lvl="1"/>
            <a:r>
              <a:rPr lang="en-CA" dirty="0"/>
              <a:t>Adaptation </a:t>
            </a:r>
            <a:r>
              <a:rPr lang="en-CA" dirty="0" err="1"/>
              <a:t>d’impédance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073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7A1F-D195-4CB6-AF4A-94DB2BC4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Chaîne</a:t>
            </a:r>
            <a:r>
              <a:rPr lang="en-CA" dirty="0"/>
              <a:t>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6AC8-2B44-4495-982C-29052A09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Défis</a:t>
            </a:r>
          </a:p>
          <a:p>
            <a:pPr lvl="1"/>
            <a:r>
              <a:rPr lang="fr-CA" dirty="0"/>
              <a:t>Apprentissage des composantes		(APP2)</a:t>
            </a:r>
          </a:p>
          <a:p>
            <a:pPr lvl="1"/>
            <a:r>
              <a:rPr lang="fr-CA" dirty="0"/>
              <a:t>Choix des composantes				(APP3)</a:t>
            </a:r>
          </a:p>
          <a:p>
            <a:pPr lvl="1"/>
            <a:r>
              <a:rPr lang="fr-CA" dirty="0"/>
              <a:t>Choix du design d’implémentation	(APP3)</a:t>
            </a:r>
          </a:p>
          <a:p>
            <a:pPr lvl="1"/>
            <a:r>
              <a:rPr lang="fr-CA" dirty="0"/>
              <a:t>Validation du système				(APP3)</a:t>
            </a:r>
          </a:p>
          <a:p>
            <a:r>
              <a:rPr lang="fr-CA" dirty="0"/>
              <a:t>Solutions</a:t>
            </a:r>
          </a:p>
          <a:p>
            <a:pPr lvl="1"/>
            <a:r>
              <a:rPr lang="fr-CA" dirty="0"/>
              <a:t>Essais en laboratoire</a:t>
            </a:r>
          </a:p>
          <a:p>
            <a:pPr lvl="1"/>
            <a:r>
              <a:rPr lang="fr-CA" dirty="0"/>
              <a:t>Caractérisation physique des composantes</a:t>
            </a:r>
          </a:p>
          <a:p>
            <a:pPr lvl="1"/>
            <a:r>
              <a:rPr lang="fr-CA" dirty="0"/>
              <a:t>Chaîne de type hétérodyne double-conversion</a:t>
            </a:r>
          </a:p>
          <a:p>
            <a:pPr lvl="1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966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7A1F-D195-4CB6-AF4A-94DB2BC4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Chaîne</a:t>
            </a:r>
            <a:r>
              <a:rPr lang="en-CA" dirty="0"/>
              <a:t>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6AC8-2B44-4495-982C-29052A09B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91028"/>
            <a:ext cx="8915400" cy="3777622"/>
          </a:xfrm>
        </p:spPr>
        <p:txBody>
          <a:bodyPr/>
          <a:lstStyle/>
          <a:p>
            <a:r>
              <a:rPr lang="fr-CA" dirty="0"/>
              <a:t>Chaîne implémentée </a:t>
            </a:r>
          </a:p>
          <a:p>
            <a:pPr lvl="1"/>
            <a:r>
              <a:rPr lang="fr-CA" dirty="0"/>
              <a:t>Utilisation de deux étages de multiplexage</a:t>
            </a:r>
          </a:p>
          <a:p>
            <a:pPr lvl="1"/>
            <a:r>
              <a:rPr lang="fr-CA" dirty="0"/>
              <a:t>Compromis avec deux amplis</a:t>
            </a:r>
          </a:p>
          <a:p>
            <a:pPr lvl="1"/>
            <a:r>
              <a:rPr lang="fr-CA" dirty="0"/>
              <a:t>Choix des fréquences porteuses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F0A2F-BAE4-4E8F-85B6-C75ADA762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3057525"/>
            <a:ext cx="9734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1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7A1F-D195-4CB6-AF4A-94DB2BC4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Chaîne</a:t>
            </a:r>
            <a:r>
              <a:rPr lang="en-CA" dirty="0"/>
              <a:t>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6AC8-2B44-4495-982C-29052A09B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91028"/>
            <a:ext cx="8915400" cy="3777622"/>
          </a:xfrm>
        </p:spPr>
        <p:txBody>
          <a:bodyPr/>
          <a:lstStyle/>
          <a:p>
            <a:r>
              <a:rPr lang="fr-CA" dirty="0"/>
              <a:t>Résultat final de la chaîne</a:t>
            </a:r>
          </a:p>
          <a:p>
            <a:pPr lvl="1"/>
            <a:r>
              <a:rPr lang="fr-CA" dirty="0"/>
              <a:t>Fréquence principale utile : 2,425 GHz</a:t>
            </a:r>
          </a:p>
          <a:p>
            <a:pPr lvl="1"/>
            <a:r>
              <a:rPr lang="fr-CA" dirty="0"/>
              <a:t>Fréquence porteuse atténuée d’au moins 6 dB</a:t>
            </a:r>
          </a:p>
          <a:p>
            <a:pPr lvl="1"/>
            <a:r>
              <a:rPr lang="fr-CA" dirty="0"/>
              <a:t>Atténuation des autres fréquences d’au moins 20 dB</a:t>
            </a:r>
          </a:p>
          <a:p>
            <a:pPr lvl="1"/>
            <a:endParaRPr lang="fr-CA" dirty="0"/>
          </a:p>
          <a:p>
            <a:endParaRPr lang="fr-CA" dirty="0"/>
          </a:p>
          <a:p>
            <a:pPr lvl="1"/>
            <a:endParaRPr lang="fr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47C8A-4BFF-4952-B8C0-73AFE8337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82" y="3133827"/>
            <a:ext cx="4324472" cy="352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5932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Custom 6">
      <a:dk1>
        <a:sysClr val="windowText" lastClr="000000"/>
      </a:dk1>
      <a:lt1>
        <a:sysClr val="window" lastClr="FFFFFF"/>
      </a:lt1>
      <a:dk2>
        <a:srgbClr val="FFB001"/>
      </a:dk2>
      <a:lt2>
        <a:srgbClr val="E3EACF"/>
      </a:lt2>
      <a:accent1>
        <a:srgbClr val="595959"/>
      </a:accent1>
      <a:accent2>
        <a:srgbClr val="FFD965"/>
      </a:accent2>
      <a:accent3>
        <a:srgbClr val="FFC000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00B0F0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606</TotalTime>
  <Words>591</Words>
  <Application>Microsoft Office PowerPoint</Application>
  <PresentationFormat>Widescreen</PresentationFormat>
  <Paragraphs>156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Cambria Math</vt:lpstr>
      <vt:lpstr>Roboto</vt:lpstr>
      <vt:lpstr>Wingdings 3</vt:lpstr>
      <vt:lpstr>Wisp</vt:lpstr>
      <vt:lpstr>Présentation Finale – P3</vt:lpstr>
      <vt:lpstr>Architecture Globale</vt:lpstr>
      <vt:lpstr>Architecture Globale - Enjeux</vt:lpstr>
      <vt:lpstr>Antennes – 3D</vt:lpstr>
      <vt:lpstr>Antennes - Planaires</vt:lpstr>
      <vt:lpstr>Antennes - APPs</vt:lpstr>
      <vt:lpstr>Chaîne RF</vt:lpstr>
      <vt:lpstr>Chaîne RF</vt:lpstr>
      <vt:lpstr>Chaîne RF</vt:lpstr>
      <vt:lpstr>Modem Numérique</vt:lpstr>
      <vt:lpstr>Modem Numérique</vt:lpstr>
      <vt:lpstr>Modem Numérique</vt:lpstr>
      <vt:lpstr>Modem Numérique</vt:lpstr>
      <vt:lpstr>Modem Numérique</vt:lpstr>
      <vt:lpstr>Modem Numérique</vt:lpstr>
      <vt:lpstr>PowerPoint Presentation</vt:lpstr>
      <vt:lpstr>Modem Numérique</vt:lpstr>
      <vt:lpstr>Modem Numérique</vt:lpstr>
      <vt:lpstr>Modem Numérique</vt:lpstr>
      <vt:lpstr>Modem Numérique</vt:lpstr>
      <vt:lpstr>Modem Numérique</vt:lpstr>
      <vt:lpstr>Modem Numérique</vt:lpstr>
      <vt:lpstr>Modem Numérique</vt:lpstr>
      <vt:lpstr>Protocole - Défis</vt:lpstr>
      <vt:lpstr>Protocole - Solutions</vt:lpstr>
      <vt:lpstr>Protocole - Implémentation</vt:lpstr>
      <vt:lpstr>Protocole - APP</vt:lpstr>
      <vt:lpstr>Application</vt:lpstr>
      <vt:lpstr>Interface graphique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Finale – P3</dc:title>
  <dc:creator>Marc-Antoine Houde</dc:creator>
  <cp:lastModifiedBy>Édouard Denommée</cp:lastModifiedBy>
  <cp:revision>33</cp:revision>
  <dcterms:created xsi:type="dcterms:W3CDTF">2018-11-29T15:46:01Z</dcterms:created>
  <dcterms:modified xsi:type="dcterms:W3CDTF">2018-12-05T01:50:19Z</dcterms:modified>
</cp:coreProperties>
</file>